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6" r:id="rId2"/>
    <p:sldId id="281" r:id="rId3"/>
    <p:sldId id="368" r:id="rId4"/>
    <p:sldId id="282" r:id="rId5"/>
    <p:sldId id="371" r:id="rId6"/>
    <p:sldId id="372" r:id="rId7"/>
    <p:sldId id="259" r:id="rId8"/>
    <p:sldId id="257" r:id="rId9"/>
    <p:sldId id="284" r:id="rId10"/>
    <p:sldId id="285" r:id="rId11"/>
    <p:sldId id="287" r:id="rId12"/>
    <p:sldId id="288" r:id="rId13"/>
    <p:sldId id="258" r:id="rId14"/>
    <p:sldId id="374" r:id="rId15"/>
    <p:sldId id="260" r:id="rId16"/>
    <p:sldId id="290" r:id="rId17"/>
    <p:sldId id="291" r:id="rId18"/>
    <p:sldId id="375" r:id="rId19"/>
    <p:sldId id="376" r:id="rId20"/>
    <p:sldId id="377" r:id="rId21"/>
    <p:sldId id="295" r:id="rId22"/>
    <p:sldId id="268" r:id="rId23"/>
    <p:sldId id="378" r:id="rId24"/>
    <p:sldId id="276" r:id="rId25"/>
  </p:sldIdLst>
  <p:sldSz cx="18288000" cy="10287000"/>
  <p:notesSz cx="6858000" cy="9144000"/>
  <p:embeddedFontLst>
    <p:embeddedFont>
      <p:font typeface="AkayaKanadaka" panose="02010502080401010103" pitchFamily="2" charset="77"/>
      <p:regular r:id="rId27"/>
    </p:embeddedFont>
    <p:embeddedFont>
      <p:font typeface="Atkinson Hyperlegible" pitchFamily="2" charset="77"/>
      <p:regular r:id="rId28"/>
    </p:embeddedFont>
    <p:embeddedFont>
      <p:font typeface="Paytone One" pitchFamily="2" charset="77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5" autoAdjust="0"/>
    <p:restoredTop sz="94624" autoAdjust="0"/>
  </p:normalViewPr>
  <p:slideViewPr>
    <p:cSldViewPr>
      <p:cViewPr varScale="1">
        <p:scale>
          <a:sx n="60" d="100"/>
          <a:sy n="60" d="100"/>
        </p:scale>
        <p:origin x="1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75E4D-7AB5-9C4E-BBD4-79A7C045EED0}" type="datetimeFigureOut">
              <a:rPr lang="en-VN" smtClean="0"/>
              <a:t>25/01/2024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6ACF-4A2C-5748-A26F-39998D342C2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81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6ACF-4A2C-5748-A26F-39998D342C2F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864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0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5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6ACF-4A2C-5748-A26F-39998D342C2F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98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6ACF-4A2C-5748-A26F-39998D342C2F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981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6ACF-4A2C-5748-A26F-39998D342C2F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881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891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32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08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70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1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8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0.svg"/><Relationship Id="rId18" Type="http://schemas.openxmlformats.org/officeDocument/2006/relationships/image" Target="../media/image58.png"/><Relationship Id="rId3" Type="http://schemas.openxmlformats.org/officeDocument/2006/relationships/image" Target="../media/image34.svg"/><Relationship Id="rId7" Type="http://schemas.openxmlformats.org/officeDocument/2006/relationships/image" Target="../media/image42.sv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3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6.svg"/><Relationship Id="rId5" Type="http://schemas.openxmlformats.org/officeDocument/2006/relationships/image" Target="../media/image36.svg"/><Relationship Id="rId15" Type="http://schemas.openxmlformats.org/officeDocument/2006/relationships/image" Target="../media/image48.svg"/><Relationship Id="rId10" Type="http://schemas.openxmlformats.org/officeDocument/2006/relationships/image" Target="../media/image55.png"/><Relationship Id="rId19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54.sv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26" Type="http://schemas.openxmlformats.org/officeDocument/2006/relationships/image" Target="../media/image85.svg"/><Relationship Id="rId3" Type="http://schemas.openxmlformats.org/officeDocument/2006/relationships/image" Target="../media/image63.png"/><Relationship Id="rId21" Type="http://schemas.openxmlformats.org/officeDocument/2006/relationships/image" Target="../media/image80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5" Type="http://schemas.openxmlformats.org/officeDocument/2006/relationships/image" Target="../media/image84.png"/><Relationship Id="rId2" Type="http://schemas.openxmlformats.org/officeDocument/2006/relationships/image" Target="../media/image62.jpeg"/><Relationship Id="rId16" Type="http://schemas.openxmlformats.org/officeDocument/2006/relationships/image" Target="../media/image76.svg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24" Type="http://schemas.openxmlformats.org/officeDocument/2006/relationships/image" Target="../media/image83.sv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10" Type="http://schemas.openxmlformats.org/officeDocument/2006/relationships/image" Target="../media/image70.svg"/><Relationship Id="rId19" Type="http://schemas.openxmlformats.org/officeDocument/2006/relationships/image" Target="../media/image79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Relationship Id="rId22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66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65.png"/><Relationship Id="rId5" Type="http://schemas.openxmlformats.org/officeDocument/2006/relationships/image" Target="../media/image88.png"/><Relationship Id="rId10" Type="http://schemas.openxmlformats.org/officeDocument/2006/relationships/image" Target="../media/image68.svg"/><Relationship Id="rId4" Type="http://schemas.openxmlformats.org/officeDocument/2006/relationships/image" Target="../media/image87.sv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18" Type="http://schemas.openxmlformats.org/officeDocument/2006/relationships/image" Target="../media/image73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6.svg"/><Relationship Id="rId7" Type="http://schemas.openxmlformats.org/officeDocument/2006/relationships/image" Target="../media/image64.svg"/><Relationship Id="rId12" Type="http://schemas.openxmlformats.org/officeDocument/2006/relationships/image" Target="../media/image97.png"/><Relationship Id="rId17" Type="http://schemas.openxmlformats.org/officeDocument/2006/relationships/image" Target="../media/image100.svg"/><Relationship Id="rId25" Type="http://schemas.openxmlformats.org/officeDocument/2006/relationships/image" Target="../media/image104.svg"/><Relationship Id="rId2" Type="http://schemas.openxmlformats.org/officeDocument/2006/relationships/audio" Target="../media/media2.m4a"/><Relationship Id="rId16" Type="http://schemas.openxmlformats.org/officeDocument/2006/relationships/image" Target="../media/image99.png"/><Relationship Id="rId20" Type="http://schemas.openxmlformats.org/officeDocument/2006/relationships/image" Target="../media/image75.png"/><Relationship Id="rId1" Type="http://schemas.microsoft.com/office/2007/relationships/media" Target="../media/media2.m4a"/><Relationship Id="rId6" Type="http://schemas.openxmlformats.org/officeDocument/2006/relationships/image" Target="../media/image63.png"/><Relationship Id="rId11" Type="http://schemas.openxmlformats.org/officeDocument/2006/relationships/image" Target="../media/image96.svg"/><Relationship Id="rId24" Type="http://schemas.openxmlformats.org/officeDocument/2006/relationships/image" Target="../media/image103.png"/><Relationship Id="rId5" Type="http://schemas.openxmlformats.org/officeDocument/2006/relationships/image" Target="../media/image92.jpeg"/><Relationship Id="rId15" Type="http://schemas.openxmlformats.org/officeDocument/2006/relationships/image" Target="../media/image70.svg"/><Relationship Id="rId23" Type="http://schemas.openxmlformats.org/officeDocument/2006/relationships/image" Target="../media/image102.svg"/><Relationship Id="rId28" Type="http://schemas.openxmlformats.org/officeDocument/2006/relationships/image" Target="../media/image106.svg"/><Relationship Id="rId10" Type="http://schemas.openxmlformats.org/officeDocument/2006/relationships/image" Target="../media/image95.png"/><Relationship Id="rId19" Type="http://schemas.openxmlformats.org/officeDocument/2006/relationships/image" Target="../media/image74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4.svg"/><Relationship Id="rId14" Type="http://schemas.openxmlformats.org/officeDocument/2006/relationships/image" Target="../media/image69.png"/><Relationship Id="rId22" Type="http://schemas.openxmlformats.org/officeDocument/2006/relationships/image" Target="../media/image101.png"/><Relationship Id="rId27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75.png"/><Relationship Id="rId18" Type="http://schemas.openxmlformats.org/officeDocument/2006/relationships/image" Target="../media/image116.svg"/><Relationship Id="rId3" Type="http://schemas.openxmlformats.org/officeDocument/2006/relationships/image" Target="../media/image109.png"/><Relationship Id="rId21" Type="http://schemas.openxmlformats.org/officeDocument/2006/relationships/image" Target="../media/image117.png"/><Relationship Id="rId7" Type="http://schemas.openxmlformats.org/officeDocument/2006/relationships/image" Target="../media/image113.png"/><Relationship Id="rId12" Type="http://schemas.openxmlformats.org/officeDocument/2006/relationships/image" Target="../media/image74.svg"/><Relationship Id="rId17" Type="http://schemas.openxmlformats.org/officeDocument/2006/relationships/image" Target="../media/image115.png"/><Relationship Id="rId2" Type="http://schemas.openxmlformats.org/officeDocument/2006/relationships/image" Target="../media/image108.jpeg"/><Relationship Id="rId16" Type="http://schemas.openxmlformats.org/officeDocument/2006/relationships/image" Target="../media/image70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73.png"/><Relationship Id="rId5" Type="http://schemas.openxmlformats.org/officeDocument/2006/relationships/image" Target="../media/image111.png"/><Relationship Id="rId15" Type="http://schemas.openxmlformats.org/officeDocument/2006/relationships/image" Target="../media/image69.png"/><Relationship Id="rId10" Type="http://schemas.openxmlformats.org/officeDocument/2006/relationships/image" Target="../media/image100.svg"/><Relationship Id="rId19" Type="http://schemas.openxmlformats.org/officeDocument/2006/relationships/image" Target="../media/image71.png"/><Relationship Id="rId4" Type="http://schemas.openxmlformats.org/officeDocument/2006/relationships/image" Target="../media/image110.svg"/><Relationship Id="rId9" Type="http://schemas.openxmlformats.org/officeDocument/2006/relationships/image" Target="../media/image99.png"/><Relationship Id="rId14" Type="http://schemas.openxmlformats.org/officeDocument/2006/relationships/image" Target="../media/image76.svg"/><Relationship Id="rId22" Type="http://schemas.openxmlformats.org/officeDocument/2006/relationships/image" Target="../media/image1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svg"/><Relationship Id="rId3" Type="http://schemas.openxmlformats.org/officeDocument/2006/relationships/image" Target="../media/image38.svg"/><Relationship Id="rId7" Type="http://schemas.openxmlformats.org/officeDocument/2006/relationships/image" Target="../media/image36.svg"/><Relationship Id="rId12" Type="http://schemas.openxmlformats.org/officeDocument/2006/relationships/image" Target="../media/image123.png"/><Relationship Id="rId17" Type="http://schemas.openxmlformats.org/officeDocument/2006/relationships/image" Target="../media/image56.svg"/><Relationship Id="rId2" Type="http://schemas.openxmlformats.org/officeDocument/2006/relationships/image" Target="../media/image3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2.svg"/><Relationship Id="rId5" Type="http://schemas.openxmlformats.org/officeDocument/2006/relationships/image" Target="../media/image34.svg"/><Relationship Id="rId15" Type="http://schemas.openxmlformats.org/officeDocument/2006/relationships/image" Target="../media/image48.svg"/><Relationship Id="rId10" Type="http://schemas.openxmlformats.org/officeDocument/2006/relationships/image" Target="../media/image121.png"/><Relationship Id="rId4" Type="http://schemas.openxmlformats.org/officeDocument/2006/relationships/image" Target="../media/image33.png"/><Relationship Id="rId9" Type="http://schemas.openxmlformats.org/officeDocument/2006/relationships/image" Target="../media/image120.sv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svg"/><Relationship Id="rId7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EF7C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73761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189" y="3849288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59C53FE-8792-D906-A0E5-9A1F6AD3E114}"/>
              </a:ext>
            </a:extLst>
          </p:cNvPr>
          <p:cNvSpPr txBox="1"/>
          <p:nvPr/>
        </p:nvSpPr>
        <p:spPr>
          <a:xfrm>
            <a:off x="2772636" y="2138826"/>
            <a:ext cx="12403759" cy="5213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99"/>
              </a:lnSpc>
            </a:pP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Chào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mừng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các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em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đến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với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tiết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học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 dirty="0" err="1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hôm</a:t>
            </a:r>
            <a:r>
              <a:rPr lang="en-US" sz="9999" dirty="0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 </a:t>
            </a:r>
            <a:r>
              <a:rPr lang="en-US" sz="9999">
                <a:ln>
                  <a:solidFill>
                    <a:sysClr val="windowText" lastClr="000000"/>
                  </a:solidFill>
                </a:ln>
                <a:solidFill>
                  <a:srgbClr val="F05F9E"/>
                </a:solidFill>
                <a:latin typeface="Paytone One"/>
              </a:rPr>
              <a:t>nay !</a:t>
            </a:r>
            <a:endParaRPr lang="en-US" sz="9999" dirty="0">
              <a:ln>
                <a:solidFill>
                  <a:sysClr val="windowText" lastClr="000000"/>
                </a:solidFill>
              </a:ln>
              <a:solidFill>
                <a:srgbClr val="F05F9E"/>
              </a:solidFill>
              <a:latin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81"/>
          <p:cNvSpPr>
            <a:spLocks noChangeArrowheads="1" noChangeShapeType="1" noTextEdit="1"/>
          </p:cNvSpPr>
          <p:nvPr/>
        </p:nvSpPr>
        <p:spPr bwMode="auto">
          <a:xfrm>
            <a:off x="5805237" y="1233488"/>
            <a:ext cx="58864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6" descr="thuo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317" y="5086351"/>
            <a:ext cx="13719134" cy="1509713"/>
          </a:xfrm>
          <a:prstGeom prst="rect">
            <a:avLst/>
          </a:prstGeom>
          <a:noFill/>
        </p:spPr>
      </p:pic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7700712" y="75949"/>
            <a:ext cx="2886576" cy="2886576"/>
            <a:chOff x="2264" y="1256"/>
            <a:chExt cx="1019" cy="1019"/>
          </a:xfrm>
          <a:solidFill>
            <a:srgbClr val="FF0000"/>
          </a:solidFill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2272" y="1256"/>
              <a:ext cx="1011" cy="101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264" y="1256"/>
              <a:ext cx="1011" cy="1010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779" y="2208"/>
              <a:ext cx="0" cy="67"/>
            </a:xfrm>
            <a:prstGeom prst="line">
              <a:avLst/>
            </a:prstGeom>
            <a:grp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2656" y="1898"/>
              <a:ext cx="234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3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04083E-17 L -0.42187 0.2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81"/>
          <p:cNvSpPr>
            <a:spLocks noChangeArrowheads="1" noChangeShapeType="1" noTextEdit="1"/>
          </p:cNvSpPr>
          <p:nvPr/>
        </p:nvSpPr>
        <p:spPr bwMode="auto">
          <a:xfrm>
            <a:off x="5908647" y="723080"/>
            <a:ext cx="58864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2769316" y="961220"/>
            <a:ext cx="2426495" cy="2426495"/>
            <a:chOff x="192" y="960"/>
            <a:chExt cx="1044" cy="1045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200" y="960"/>
              <a:ext cx="1036" cy="1036"/>
            </a:xfrm>
            <a:prstGeom prst="ellipse">
              <a:avLst/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192" y="960"/>
              <a:ext cx="1036" cy="1036"/>
            </a:xfrm>
            <a:prstGeom prst="ellips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667" y="1936"/>
              <a:ext cx="0" cy="6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538" y="1675"/>
              <a:ext cx="24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</p:grpSp>
      <p:pic>
        <p:nvPicPr>
          <p:cNvPr id="22" name="Picture 4" descr="thuo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057" y="3551260"/>
            <a:ext cx="12687300" cy="1509713"/>
          </a:xfrm>
          <a:prstGeom prst="rect">
            <a:avLst/>
          </a:prstGeom>
          <a:noFill/>
        </p:spPr>
      </p:pic>
      <p:grpSp>
        <p:nvGrpSpPr>
          <p:cNvPr id="23" name="Group 31"/>
          <p:cNvGrpSpPr>
            <a:grpSpLocks/>
          </p:cNvGrpSpPr>
          <p:nvPr/>
        </p:nvGrpSpPr>
        <p:grpSpPr bwMode="auto">
          <a:xfrm>
            <a:off x="12452220" y="963442"/>
            <a:ext cx="2426495" cy="2426495"/>
            <a:chOff x="192" y="960"/>
            <a:chExt cx="1044" cy="1045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200" y="960"/>
              <a:ext cx="1036" cy="1036"/>
            </a:xfrm>
            <a:prstGeom prst="ellipse">
              <a:avLst/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192" y="960"/>
              <a:ext cx="1036" cy="1036"/>
            </a:xfrm>
            <a:prstGeom prst="ellips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720" y="1936"/>
              <a:ext cx="0" cy="6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7" name="Text Box 35"/>
            <p:cNvSpPr txBox="1">
              <a:spLocks noChangeArrowheads="1"/>
            </p:cNvSpPr>
            <p:nvPr/>
          </p:nvSpPr>
          <p:spPr bwMode="auto">
            <a:xfrm>
              <a:off x="600" y="1680"/>
              <a:ext cx="24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2778614" y="937329"/>
            <a:ext cx="2426495" cy="2426495"/>
            <a:chOff x="2248" y="1248"/>
            <a:chExt cx="1044" cy="1045"/>
          </a:xfrm>
          <a:solidFill>
            <a:srgbClr val="FF0000"/>
          </a:solidFill>
        </p:grpSpPr>
        <p:sp>
          <p:nvSpPr>
            <p:cNvPr id="32" name="Oval 37"/>
            <p:cNvSpPr>
              <a:spLocks noChangeArrowheads="1"/>
            </p:cNvSpPr>
            <p:nvPr/>
          </p:nvSpPr>
          <p:spPr bwMode="auto">
            <a:xfrm>
              <a:off x="2256" y="1248"/>
              <a:ext cx="1036" cy="1036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33" name="Oval 38"/>
            <p:cNvSpPr>
              <a:spLocks noChangeArrowheads="1"/>
            </p:cNvSpPr>
            <p:nvPr/>
          </p:nvSpPr>
          <p:spPr bwMode="auto">
            <a:xfrm>
              <a:off x="2248" y="1248"/>
              <a:ext cx="1036" cy="1036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700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2776" y="2224"/>
              <a:ext cx="0" cy="69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6" name="Text Box 40"/>
            <p:cNvSpPr txBox="1">
              <a:spLocks noChangeArrowheads="1"/>
            </p:cNvSpPr>
            <p:nvPr/>
          </p:nvSpPr>
          <p:spPr bwMode="auto">
            <a:xfrm>
              <a:off x="2656" y="1952"/>
              <a:ext cx="240" cy="2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chemeClr val="tx2"/>
                  </a:solidFill>
                  <a:latin typeface="Arial" charset="0"/>
                </a:rPr>
                <a:t>A</a:t>
              </a:r>
            </a:p>
          </p:txBody>
        </p:sp>
      </p:grpSp>
      <p:sp>
        <p:nvSpPr>
          <p:cNvPr id="37" name="Line 42"/>
          <p:cNvSpPr>
            <a:spLocks noChangeShapeType="1"/>
          </p:cNvSpPr>
          <p:nvPr/>
        </p:nvSpPr>
        <p:spPr bwMode="auto">
          <a:xfrm>
            <a:off x="13719165" y="3551260"/>
            <a:ext cx="0" cy="2514600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38" name="Line 43"/>
          <p:cNvSpPr>
            <a:spLocks noChangeShapeType="1"/>
          </p:cNvSpPr>
          <p:nvPr/>
        </p:nvSpPr>
        <p:spPr bwMode="auto">
          <a:xfrm>
            <a:off x="4013672" y="3389937"/>
            <a:ext cx="0" cy="2514600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39" name="Line 44"/>
          <p:cNvSpPr>
            <a:spLocks noChangeShapeType="1"/>
          </p:cNvSpPr>
          <p:nvPr/>
        </p:nvSpPr>
        <p:spPr bwMode="auto">
          <a:xfrm>
            <a:off x="4022696" y="6065860"/>
            <a:ext cx="963347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6289305" y="8003657"/>
            <a:ext cx="58247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9305" y="5374740"/>
            <a:ext cx="5182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0234" y="9148421"/>
            <a:ext cx="1580753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33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3 -0.00293 L 0.52873 -0.00201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thuo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5052" y="2643700"/>
            <a:ext cx="12496800" cy="1509713"/>
          </a:xfrm>
          <a:prstGeom prst="rect">
            <a:avLst/>
          </a:prstGeom>
          <a:noFill/>
        </p:spPr>
      </p:pic>
      <p:sp>
        <p:nvSpPr>
          <p:cNvPr id="43" name="Oval 5"/>
          <p:cNvSpPr>
            <a:spLocks noChangeArrowheads="1"/>
          </p:cNvSpPr>
          <p:nvPr/>
        </p:nvSpPr>
        <p:spPr bwMode="auto">
          <a:xfrm>
            <a:off x="3148747" y="191012"/>
            <a:ext cx="2407901" cy="2405597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auto">
          <a:xfrm>
            <a:off x="3130153" y="191012"/>
            <a:ext cx="2407901" cy="2405597"/>
          </a:xfrm>
          <a:prstGeom prst="ellipse">
            <a:avLst/>
          </a:prstGeom>
          <a:solidFill>
            <a:srgbClr val="00CCFF"/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>
            <a:off x="4357344" y="2457288"/>
            <a:ext cx="0" cy="160218"/>
          </a:xfrm>
          <a:prstGeom prst="line">
            <a:avLst/>
          </a:prstGeom>
          <a:solidFill>
            <a:srgbClr val="00CCFF"/>
          </a:solidFill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4078438" y="1862855"/>
            <a:ext cx="557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49" name="Oval 10"/>
          <p:cNvSpPr>
            <a:spLocks noChangeArrowheads="1"/>
          </p:cNvSpPr>
          <p:nvPr/>
        </p:nvSpPr>
        <p:spPr bwMode="auto">
          <a:xfrm>
            <a:off x="12765186" y="84433"/>
            <a:ext cx="2407901" cy="2405597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50" name="Oval 11"/>
          <p:cNvSpPr>
            <a:spLocks noChangeArrowheads="1"/>
          </p:cNvSpPr>
          <p:nvPr/>
        </p:nvSpPr>
        <p:spPr bwMode="auto">
          <a:xfrm>
            <a:off x="12757501" y="74241"/>
            <a:ext cx="2407901" cy="2405597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51" name="Line 12"/>
          <p:cNvSpPr>
            <a:spLocks noChangeShapeType="1"/>
          </p:cNvSpPr>
          <p:nvPr/>
        </p:nvSpPr>
        <p:spPr bwMode="auto">
          <a:xfrm>
            <a:off x="13943304" y="2457288"/>
            <a:ext cx="0" cy="1602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13690228" y="1873725"/>
            <a:ext cx="557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53" name="Line 19"/>
          <p:cNvSpPr>
            <a:spLocks noChangeShapeType="1"/>
          </p:cNvSpPr>
          <p:nvPr/>
        </p:nvSpPr>
        <p:spPr bwMode="auto">
          <a:xfrm>
            <a:off x="13944600" y="2643700"/>
            <a:ext cx="0" cy="2514600"/>
          </a:xfrm>
          <a:prstGeom prst="line">
            <a:avLst/>
          </a:prstGeom>
          <a:noFill/>
          <a:ln w="12700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54" name="Line 20"/>
          <p:cNvSpPr>
            <a:spLocks noChangeShapeType="1"/>
          </p:cNvSpPr>
          <p:nvPr/>
        </p:nvSpPr>
        <p:spPr bwMode="auto">
          <a:xfrm>
            <a:off x="4349352" y="2667512"/>
            <a:ext cx="0" cy="2514600"/>
          </a:xfrm>
          <a:prstGeom prst="line">
            <a:avLst/>
          </a:prstGeom>
          <a:noFill/>
          <a:ln w="12700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4428531" y="5163574"/>
            <a:ext cx="9436891" cy="427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56" name="Text Box 22"/>
          <p:cNvSpPr txBox="1">
            <a:spLocks noChangeArrowheads="1"/>
          </p:cNvSpPr>
          <p:nvPr/>
        </p:nvSpPr>
        <p:spPr bwMode="auto">
          <a:xfrm>
            <a:off x="5314950" y="5383942"/>
            <a:ext cx="76581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cm</a:t>
            </a:r>
          </a:p>
        </p:txBody>
      </p:sp>
      <p:sp>
        <p:nvSpPr>
          <p:cNvPr id="57" name="Text Box 24"/>
          <p:cNvSpPr txBox="1">
            <a:spLocks noChangeArrowheads="1"/>
          </p:cNvSpPr>
          <p:nvPr/>
        </p:nvSpPr>
        <p:spPr bwMode="auto">
          <a:xfrm>
            <a:off x="5161484" y="4462023"/>
            <a:ext cx="79709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cm</a:t>
            </a:r>
          </a:p>
        </p:txBody>
      </p: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1995311" y="6480599"/>
            <a:ext cx="1268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 </a:t>
            </a:r>
          </a:p>
        </p:txBody>
      </p:sp>
      <p:sp>
        <p:nvSpPr>
          <p:cNvPr id="59" name="Text Box 26"/>
          <p:cNvSpPr txBox="1">
            <a:spLocks noChangeArrowheads="1"/>
          </p:cNvSpPr>
          <p:nvPr/>
        </p:nvSpPr>
        <p:spPr bwMode="auto">
          <a:xfrm>
            <a:off x="160470" y="7429297"/>
            <a:ext cx="754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8368014" y="7429296"/>
            <a:ext cx="12915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15,7 cm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15,8 cm.</a:t>
            </a:r>
          </a:p>
        </p:txBody>
      </p:sp>
      <p:sp>
        <p:nvSpPr>
          <p:cNvPr id="61" name="Text Box 28"/>
          <p:cNvSpPr txBox="1">
            <a:spLocks noChangeArrowheads="1"/>
          </p:cNvSpPr>
          <p:nvPr/>
        </p:nvSpPr>
        <p:spPr bwMode="auto">
          <a:xfrm>
            <a:off x="10464402" y="5926601"/>
            <a:ext cx="79016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15,7 cm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15,8 cm.</a:t>
            </a:r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10483452" y="6493835"/>
            <a:ext cx="1028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…</a:t>
            </a:r>
          </a:p>
        </p:txBody>
      </p:sp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7158815" y="7540819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…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7138810" y="7431737"/>
            <a:ext cx="15479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1090048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459699" y="1275317"/>
            <a:ext cx="15311844" cy="7957771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1" y="0"/>
                </a:lnTo>
                <a:lnTo>
                  <a:pt x="10255231" y="7290538"/>
                </a:lnTo>
                <a:lnTo>
                  <a:pt x="0" y="72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77092" y="6464968"/>
            <a:ext cx="3610812" cy="3416320"/>
          </a:xfrm>
          <a:custGeom>
            <a:avLst/>
            <a:gdLst/>
            <a:ahLst/>
            <a:cxnLst/>
            <a:rect l="l" t="t" r="r" b="b"/>
            <a:pathLst>
              <a:path w="6165532" h="6120692">
                <a:moveTo>
                  <a:pt x="0" y="0"/>
                </a:moveTo>
                <a:lnTo>
                  <a:pt x="6165532" y="0"/>
                </a:lnTo>
                <a:lnTo>
                  <a:pt x="6165532" y="6120691"/>
                </a:lnTo>
                <a:lnTo>
                  <a:pt x="0" y="6120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97335" y="305600"/>
            <a:ext cx="1980718" cy="3100929"/>
          </a:xfrm>
          <a:custGeom>
            <a:avLst/>
            <a:gdLst/>
            <a:ahLst/>
            <a:cxnLst/>
            <a:rect l="l" t="t" r="r" b="b"/>
            <a:pathLst>
              <a:path w="1980718" h="3100929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59699" y="84872"/>
            <a:ext cx="884674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37501" y="4635527"/>
            <a:ext cx="677542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7199" y="8540501"/>
            <a:ext cx="1103438" cy="933982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1082635" y="178336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FA59D9B-F7B2-378F-23A9-6FE61B89D725}"/>
              </a:ext>
            </a:extLst>
          </p:cNvPr>
          <p:cNvSpPr/>
          <p:nvPr/>
        </p:nvSpPr>
        <p:spPr>
          <a:xfrm>
            <a:off x="13240600" y="7465423"/>
            <a:ext cx="2603532" cy="2501840"/>
          </a:xfrm>
          <a:custGeom>
            <a:avLst/>
            <a:gdLst/>
            <a:ahLst/>
            <a:cxnLst/>
            <a:rect l="l" t="t" r="r" b="b"/>
            <a:pathLst>
              <a:path w="6165532" h="6120692">
                <a:moveTo>
                  <a:pt x="0" y="0"/>
                </a:moveTo>
                <a:lnTo>
                  <a:pt x="6165532" y="0"/>
                </a:lnTo>
                <a:lnTo>
                  <a:pt x="6165532" y="6120691"/>
                </a:lnTo>
                <a:lnTo>
                  <a:pt x="0" y="61206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E65698-4361-D470-58DF-85FA8D802FB5}"/>
              </a:ext>
            </a:extLst>
          </p:cNvPr>
          <p:cNvSpPr txBox="1"/>
          <p:nvPr/>
        </p:nvSpPr>
        <p:spPr>
          <a:xfrm>
            <a:off x="1875494" y="1698369"/>
            <a:ext cx="14610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VN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DB8E398-BB87-96E7-5930-2E467AE3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810583"/>
              </p:ext>
            </p:extLst>
          </p:nvPr>
        </p:nvGraphicFramePr>
        <p:xfrm>
          <a:off x="2616711" y="4241239"/>
          <a:ext cx="9648211" cy="46898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77172">
                  <a:extLst>
                    <a:ext uri="{9D8B030D-6E8A-4147-A177-3AD203B41FA5}">
                      <a16:colId xmlns:a16="http://schemas.microsoft.com/office/drawing/2014/main" val="78246305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345820411"/>
                    </a:ext>
                  </a:extLst>
                </a:gridCol>
                <a:gridCol w="2680239">
                  <a:extLst>
                    <a:ext uri="{9D8B030D-6E8A-4147-A177-3AD203B41FA5}">
                      <a16:colId xmlns:a16="http://schemas.microsoft.com/office/drawing/2014/main" val="1876103103"/>
                    </a:ext>
                  </a:extLst>
                </a:gridCol>
              </a:tblGrid>
              <a:tr h="1065729"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7819"/>
                  </a:ext>
                </a:extLst>
              </a:tr>
              <a:tr h="1298210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KÍNH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06435"/>
                  </a:ext>
                </a:extLst>
              </a:tr>
              <a:tr h="1260192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KÍNH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716855"/>
                  </a:ext>
                </a:extLst>
              </a:tr>
              <a:tr h="1065729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TRÒN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9984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8485" y="-256275"/>
            <a:ext cx="20867762" cy="12222578"/>
            <a:chOff x="0" y="0"/>
            <a:chExt cx="27823682" cy="16296771"/>
          </a:xfrm>
        </p:grpSpPr>
        <p:sp>
          <p:nvSpPr>
            <p:cNvPr id="3" name="Freeform 3"/>
            <p:cNvSpPr/>
            <p:nvPr/>
          </p:nvSpPr>
          <p:spPr>
            <a:xfrm rot="10648086">
              <a:off x="529955" y="803031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8" y="0"/>
                  </a:lnTo>
                  <a:lnTo>
                    <a:pt x="5035678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518181">
              <a:off x="21512362" y="-1251742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636198">
              <a:off x="20863349" y="10518099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426789">
              <a:off x="963844" y="10619568"/>
              <a:ext cx="4718130" cy="4709552"/>
            </a:xfrm>
            <a:custGeom>
              <a:avLst/>
              <a:gdLst/>
              <a:ahLst/>
              <a:cxnLst/>
              <a:rect l="l" t="t" r="r" b="b"/>
              <a:pathLst>
                <a:path w="4718130" h="4709552">
                  <a:moveTo>
                    <a:pt x="0" y="0"/>
                  </a:moveTo>
                  <a:lnTo>
                    <a:pt x="4718130" y="0"/>
                  </a:lnTo>
                  <a:lnTo>
                    <a:pt x="4718130" y="4709551"/>
                  </a:lnTo>
                  <a:lnTo>
                    <a:pt x="0" y="470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7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459699" y="1275317"/>
            <a:ext cx="15311844" cy="7957771"/>
          </a:xfrm>
          <a:custGeom>
            <a:avLst/>
            <a:gdLst/>
            <a:ahLst/>
            <a:cxnLst/>
            <a:rect l="l" t="t" r="r" b="b"/>
            <a:pathLst>
              <a:path w="10255231" h="7290537">
                <a:moveTo>
                  <a:pt x="0" y="0"/>
                </a:moveTo>
                <a:lnTo>
                  <a:pt x="10255231" y="0"/>
                </a:lnTo>
                <a:lnTo>
                  <a:pt x="10255231" y="7290538"/>
                </a:lnTo>
                <a:lnTo>
                  <a:pt x="0" y="72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97335" y="305600"/>
            <a:ext cx="1980718" cy="3100929"/>
          </a:xfrm>
          <a:custGeom>
            <a:avLst/>
            <a:gdLst/>
            <a:ahLst/>
            <a:cxnLst/>
            <a:rect l="l" t="t" r="r" b="b"/>
            <a:pathLst>
              <a:path w="1980718" h="3100929">
                <a:moveTo>
                  <a:pt x="0" y="0"/>
                </a:moveTo>
                <a:lnTo>
                  <a:pt x="1980718" y="0"/>
                </a:lnTo>
                <a:lnTo>
                  <a:pt x="1980718" y="3100929"/>
                </a:lnTo>
                <a:lnTo>
                  <a:pt x="0" y="3100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37501" y="4635527"/>
            <a:ext cx="677542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Atkinson Hyperlegible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7199" y="8540501"/>
            <a:ext cx="1103438" cy="933982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74134">
            <a:off x="1240784" y="94187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0EC357E-C66F-0D2D-E9D4-52D792810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86677"/>
              </p:ext>
            </p:extLst>
          </p:nvPr>
        </p:nvGraphicFramePr>
        <p:xfrm>
          <a:off x="2280243" y="2329720"/>
          <a:ext cx="13356372" cy="61225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661917">
                  <a:extLst>
                    <a:ext uri="{9D8B030D-6E8A-4147-A177-3AD203B41FA5}">
                      <a16:colId xmlns:a16="http://schemas.microsoft.com/office/drawing/2014/main" val="782463056"/>
                    </a:ext>
                  </a:extLst>
                </a:gridCol>
                <a:gridCol w="3570255">
                  <a:extLst>
                    <a:ext uri="{9D8B030D-6E8A-4147-A177-3AD203B41FA5}">
                      <a16:colId xmlns:a16="http://schemas.microsoft.com/office/drawing/2014/main" val="234582041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876103103"/>
                    </a:ext>
                  </a:extLst>
                </a:gridCol>
              </a:tblGrid>
              <a:tr h="1343321">
                <a:tc>
                  <a:txBody>
                    <a:bodyPr/>
                    <a:lstStyle/>
                    <a:p>
                      <a:pPr algn="ctr"/>
                      <a:endParaRPr lang="en-VN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7819"/>
                  </a:ext>
                </a:extLst>
              </a:tr>
              <a:tr h="1636357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KÍNH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06435"/>
                  </a:ext>
                </a:extLst>
              </a:tr>
              <a:tr h="1588436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KÍNH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716855"/>
                  </a:ext>
                </a:extLst>
              </a:tr>
              <a:tr h="1343321"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TRÒN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 12,6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</a:p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 18,85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99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532016"/>
      </p:ext>
    </p:extLst>
  </p:cSld>
  <p:clrMapOvr>
    <a:masterClrMapping/>
  </p:clrMapOvr>
  <p:transition>
    <p:cover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14374" y="1213854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737599" y="6274217"/>
            <a:ext cx="1824865" cy="3642272"/>
          </a:xfrm>
          <a:custGeom>
            <a:avLst/>
            <a:gdLst/>
            <a:ahLst/>
            <a:cxnLst/>
            <a:rect l="l" t="t" r="r" b="b"/>
            <a:pathLst>
              <a:path w="2413793" h="5041865">
                <a:moveTo>
                  <a:pt x="0" y="0"/>
                </a:moveTo>
                <a:lnTo>
                  <a:pt x="2413793" y="0"/>
                </a:lnTo>
                <a:lnTo>
                  <a:pt x="2413793" y="5041865"/>
                </a:lnTo>
                <a:lnTo>
                  <a:pt x="0" y="5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2016448" y="2780805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74134">
            <a:off x="15879123" y="957265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74134">
            <a:off x="1472259" y="1577287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BD80C-0C7E-0659-731C-156B62BD9204}"/>
              </a:ext>
            </a:extLst>
          </p:cNvPr>
          <p:cNvGrpSpPr/>
          <p:nvPr/>
        </p:nvGrpSpPr>
        <p:grpSpPr>
          <a:xfrm>
            <a:off x="-261990" y="1733764"/>
            <a:ext cx="9948399" cy="9342860"/>
            <a:chOff x="-209208" y="1146525"/>
            <a:chExt cx="4820322" cy="59194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C68469-F2C3-FBDD-B173-EDDE722C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638" b="91631" l="53385" r="9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9208" y="1456637"/>
              <a:ext cx="4820322" cy="5609328"/>
            </a:xfrm>
            <a:prstGeom prst="rect">
              <a:avLst/>
            </a:prstGeom>
          </p:spPr>
        </p:pic>
        <p:pic>
          <p:nvPicPr>
            <p:cNvPr id="18" name="Picture 2" descr="Que chỉ bảng (teaching stick) đầu inox (dài 1m) - KKstore">
              <a:extLst>
                <a:ext uri="{FF2B5EF4-FFF2-40B4-BE49-F238E27FC236}">
                  <a16:creationId xmlns:a16="http://schemas.microsoft.com/office/drawing/2014/main" id="{96BFCF2B-6B5C-13DD-2354-C9EFF9834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6989" b="51555" l="875" r="96750">
                          <a14:foregroundMark x1="5125" y1="45336" x2="76375" y2="450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" t="36022" r="3001" b="48493"/>
            <a:stretch/>
          </p:blipFill>
          <p:spPr bwMode="auto">
            <a:xfrm rot="7768664">
              <a:off x="1024665" y="2513288"/>
              <a:ext cx="3087596" cy="35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319401-15FE-60F9-A90A-119F11B85A8A}"/>
              </a:ext>
            </a:extLst>
          </p:cNvPr>
          <p:cNvSpPr txBox="1"/>
          <p:nvPr/>
        </p:nvSpPr>
        <p:spPr>
          <a:xfrm>
            <a:off x="6932095" y="1812148"/>
            <a:ext cx="9183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bạn hãy chia độ dài đường tròn cho đường kính nhé!</a:t>
            </a:r>
            <a:endParaRPr lang="en-VN" sz="7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4038600" y="7582720"/>
            <a:ext cx="5400675" cy="10821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ounded Rectangle 33"/>
          <p:cNvSpPr/>
          <p:nvPr/>
        </p:nvSpPr>
        <p:spPr>
          <a:xfrm>
            <a:off x="5442044" y="2833178"/>
            <a:ext cx="4462817" cy="1292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667753" y="995990"/>
            <a:ext cx="174096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3,14.</a:t>
            </a:r>
          </a:p>
        </p:txBody>
      </p:sp>
      <p:sp>
        <p:nvSpPr>
          <p:cNvPr id="4" name="AutoShape 9"/>
          <p:cNvSpPr>
            <a:spLocks/>
          </p:cNvSpPr>
          <p:nvPr/>
        </p:nvSpPr>
        <p:spPr bwMode="auto">
          <a:xfrm rot="5400000" flipV="1">
            <a:off x="4291724" y="1122742"/>
            <a:ext cx="113021" cy="1457468"/>
          </a:xfrm>
          <a:prstGeom prst="rightBrace">
            <a:avLst>
              <a:gd name="adj1" fmla="val 66667"/>
              <a:gd name="adj2" fmla="val 50000"/>
            </a:avLst>
          </a:prstGeom>
          <a:noFill/>
          <a:ln w="19050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469944" y="969191"/>
            <a:ext cx="2057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255098" y="971219"/>
            <a:ext cx="35661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6"/>
          <p:cNvSpPr>
            <a:spLocks/>
          </p:cNvSpPr>
          <p:nvPr/>
        </p:nvSpPr>
        <p:spPr bwMode="auto">
          <a:xfrm rot="5400000" flipV="1">
            <a:off x="11694692" y="542303"/>
            <a:ext cx="273843" cy="2827076"/>
          </a:xfrm>
          <a:prstGeom prst="rightBrace">
            <a:avLst>
              <a:gd name="adj1" fmla="val 91667"/>
              <a:gd name="adj2" fmla="val 50000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038600" y="1900752"/>
            <a:ext cx="571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1591925" y="1995557"/>
            <a:ext cx="571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619750" y="3093180"/>
            <a:ext cx="1714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= 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867951" y="3051899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 x 3,14 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504950" y="4251833"/>
            <a:ext cx="342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8094258" y="4419200"/>
            <a:ext cx="61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2324100" y="4404928"/>
            <a:ext cx="5753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14333134" y="4232783"/>
            <a:ext cx="3330887" cy="33308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63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14342659" y="4251833"/>
            <a:ext cx="3330887" cy="3330887"/>
          </a:xfrm>
          <a:prstGeom prst="ellips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15699435" y="6319565"/>
            <a:ext cx="745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5957670" y="5889182"/>
            <a:ext cx="114407" cy="11440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32"/>
          <p:cNvSpPr>
            <a:spLocks/>
          </p:cNvSpPr>
          <p:nvPr/>
        </p:nvSpPr>
        <p:spPr bwMode="auto">
          <a:xfrm rot="5400000" flipV="1">
            <a:off x="15735721" y="4601309"/>
            <a:ext cx="470705" cy="3294929"/>
          </a:xfrm>
          <a:prstGeom prst="rightBrace">
            <a:avLst>
              <a:gd name="adj1" fmla="val 58333"/>
              <a:gd name="adj2" fmla="val 50000"/>
            </a:avLst>
          </a:prstGeom>
          <a:noFill/>
          <a:ln w="12700">
            <a:solidFill>
              <a:srgbClr val="C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750460" y="5569514"/>
            <a:ext cx="102877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3,14.</a:t>
            </a:r>
          </a:p>
        </p:txBody>
      </p:sp>
      <p:sp>
        <p:nvSpPr>
          <p:cNvPr id="22" name="AutoShape 35"/>
          <p:cNvSpPr>
            <a:spLocks/>
          </p:cNvSpPr>
          <p:nvPr/>
        </p:nvSpPr>
        <p:spPr bwMode="auto">
          <a:xfrm rot="5400000">
            <a:off x="14983612" y="4959343"/>
            <a:ext cx="366104" cy="1569014"/>
          </a:xfrm>
          <a:prstGeom prst="leftBrace">
            <a:avLst>
              <a:gd name="adj1" fmla="val 35714"/>
              <a:gd name="adj2" fmla="val 50000"/>
            </a:avLst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343400" y="7703345"/>
            <a:ext cx="1714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C = </a:t>
            </a: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5486400" y="7703345"/>
            <a:ext cx="388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 x 2 x 3,14 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5828343" y="5247727"/>
            <a:ext cx="7845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9666944" y="9098348"/>
            <a:ext cx="67777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3471173" y="9098348"/>
            <a:ext cx="60819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1796795" y="9006015"/>
            <a:ext cx="22559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8512406" y="9006015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49"/>
          <p:cNvSpPr>
            <a:spLocks noChangeShapeType="1"/>
          </p:cNvSpPr>
          <p:nvPr/>
        </p:nvSpPr>
        <p:spPr bwMode="auto">
          <a:xfrm flipV="1">
            <a:off x="14324917" y="6003589"/>
            <a:ext cx="3330887" cy="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50"/>
          <p:cNvSpPr>
            <a:spLocks noChangeShapeType="1"/>
          </p:cNvSpPr>
          <p:nvPr/>
        </p:nvSpPr>
        <p:spPr bwMode="auto">
          <a:xfrm flipV="1">
            <a:off x="14342659" y="5994370"/>
            <a:ext cx="1569014" cy="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15100107" y="5036735"/>
            <a:ext cx="6276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750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3 -0.0044 L -0.13021 0.2340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1192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964 -0.00648 L -0.23867 0.2189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1127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80"/>
                            </p:stCondLst>
                            <p:childTnLst>
                              <p:par>
                                <p:cTn id="1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/>
      <p:bldP spid="4" grpId="0" animBg="1"/>
      <p:bldP spid="4" grpId="1" animBg="1"/>
      <p:bldP spid="5" grpId="0"/>
      <p:bldP spid="6" grpId="0"/>
      <p:bldP spid="7" grpId="0" animBg="1"/>
      <p:bldP spid="7" grpId="1" animBg="1"/>
      <p:bldP spid="8" grpId="0"/>
      <p:bldP spid="8" grpId="1"/>
      <p:bldP spid="9" grpId="0"/>
      <p:bldP spid="9" grpId="1"/>
      <p:bldP spid="10" grpId="0"/>
      <p:bldP spid="11" grpId="0"/>
      <p:bldP spid="13" grpId="0"/>
      <p:bldP spid="14" grpId="0"/>
      <p:bldP spid="15" grpId="0"/>
      <p:bldP spid="18" grpId="0"/>
      <p:bldP spid="18" grpId="1"/>
      <p:bldP spid="20" grpId="0" animBg="1"/>
      <p:bldP spid="20" grpId="1" animBg="1"/>
      <p:bldP spid="21" grpId="0"/>
      <p:bldP spid="22" grpId="0" animBg="1"/>
      <p:bldP spid="23" grpId="0"/>
      <p:bldP spid="24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30733" y="1071604"/>
            <a:ext cx="2983830" cy="1564106"/>
          </a:xfrm>
          <a:prstGeom prst="cloud">
            <a:avLst/>
          </a:prstGeom>
          <a:solidFill>
            <a:srgbClr val="AD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50" y="-133832"/>
            <a:ext cx="3890964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8895" y="1296288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4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1203955"/>
            <a:ext cx="1251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cm.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8160808" y="2750506"/>
            <a:ext cx="772965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3,14 = 18,84 (cm)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1732993" y="2742153"/>
            <a:ext cx="772965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D0922CC-DBB9-4355-451F-9BF344397975}"/>
              </a:ext>
            </a:extLst>
          </p:cNvPr>
          <p:cNvSpPr/>
          <p:nvPr/>
        </p:nvSpPr>
        <p:spPr>
          <a:xfrm>
            <a:off x="801499" y="4187882"/>
            <a:ext cx="2983830" cy="1564106"/>
          </a:xfrm>
          <a:prstGeom prst="cloud">
            <a:avLst/>
          </a:prstGeom>
          <a:solidFill>
            <a:srgbClr val="AD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A50D9-1F9E-F1B7-6746-FC7EF84B05A7}"/>
              </a:ext>
            </a:extLst>
          </p:cNvPr>
          <p:cNvSpPr/>
          <p:nvPr/>
        </p:nvSpPr>
        <p:spPr>
          <a:xfrm>
            <a:off x="1277060" y="4436066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4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EC8262-7D11-D52F-9BFF-83BB684A21CD}"/>
              </a:ext>
            </a:extLst>
          </p:cNvPr>
          <p:cNvSpPr/>
          <p:nvPr/>
        </p:nvSpPr>
        <p:spPr>
          <a:xfrm>
            <a:off x="2922470" y="4326517"/>
            <a:ext cx="12967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cm.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838248C6-B49E-FAB6-C21C-9917B600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32" y="5856362"/>
            <a:ext cx="772965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7DDB5495-DE83-920E-5AE7-39498BCD9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131" y="5872650"/>
            <a:ext cx="772965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3,14 = 25,12 (cm)</a:t>
            </a:r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0C5911D8-177A-5B21-B849-BF56F39A6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5670" y="7879909"/>
            <a:ext cx="12770349" cy="2670973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7CF82CA6-F892-D449-4194-FB7C444A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7847332"/>
            <a:ext cx="12770349" cy="2670973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D9B3C266-B5BE-1273-D805-C14E62984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6929" y="6181094"/>
            <a:ext cx="4471986" cy="42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2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 animBg="1"/>
      <p:bldP spid="7" grpId="0"/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63994" y="-33995"/>
            <a:ext cx="18366862" cy="10346202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151526" y="1257300"/>
            <a:ext cx="15960883" cy="7798961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0197" y="3930132"/>
            <a:ext cx="11527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>
                <a:solidFill>
                  <a:srgbClr val="C00000"/>
                </a:solidFill>
                <a:latin typeface="American Typewriter" panose="02090604020004020304" pitchFamily="18" charset="77"/>
                <a:cs typeface="Arial" panose="020B0604020202020204" pitchFamily="34" charset="0"/>
              </a:rPr>
              <a:t>LUYỆN TẬP</a:t>
            </a:r>
            <a:endParaRPr lang="en-US" sz="13800" b="1" dirty="0">
              <a:solidFill>
                <a:srgbClr val="C00000"/>
              </a:solidFill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09102">
            <a:off x="14338634" y="500126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71830" flipH="1">
            <a:off x="16253021" y="3755961"/>
            <a:ext cx="1459811" cy="228745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64576">
            <a:off x="7659385" y="679321"/>
            <a:ext cx="2650238" cy="15612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86" y="1066951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616980" y="7673822"/>
            <a:ext cx="1832191" cy="183219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7CF6073-7ECF-FEEB-2A76-F576DD5E16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778084" y="5164524"/>
            <a:ext cx="1823692" cy="416195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30F19B4-33E1-161D-7AAE-AA419BE3F6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174">
            <a:off x="14168355" y="6280635"/>
            <a:ext cx="2533553" cy="39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12080"/>
            <a:ext cx="18288000" cy="108058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2086" y="819593"/>
            <a:ext cx="8714480" cy="1884104"/>
            <a:chOff x="0" y="0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endParaRPr lang="en-VN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3163" y="405477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80175" y="7124700"/>
            <a:ext cx="7079069" cy="33824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170" y="1614027"/>
            <a:ext cx="7730311" cy="70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6000" b="1" dirty="0" err="1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Trò</a:t>
            </a:r>
            <a:r>
              <a:rPr lang="en-US" sz="60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chơi</a:t>
            </a:r>
            <a:r>
              <a:rPr lang="en-US" sz="60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: </a:t>
            </a:r>
            <a:r>
              <a:rPr lang="en-US" sz="6000" b="1" dirty="0" err="1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Thắp</a:t>
            </a:r>
            <a:r>
              <a:rPr lang="en-US" sz="60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  <a:cs typeface="Arial" panose="020B0604020202020204" pitchFamily="34" charset="0"/>
              </a:rPr>
              <a:t>nến</a:t>
            </a:r>
            <a:endParaRPr lang="en-US" sz="6000" b="1" dirty="0">
              <a:solidFill>
                <a:srgbClr val="FEF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Typewriter" panose="02090604020004020304" pitchFamily="18" charset="77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4881" y="2974447"/>
            <a:ext cx="8229600" cy="31261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44481" y="399915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88302" y="36917"/>
            <a:ext cx="892361" cy="956956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D213272C-8BCD-6B37-E208-BA4276CF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873" y="2722762"/>
            <a:ext cx="48770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d = 0,6 cm 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78D76FB-93B6-C987-3F99-AE1F3E3161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04909" y="2969951"/>
            <a:ext cx="8229600" cy="3126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B18F9A-6B5A-691C-1882-B3FE5F338A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4881" y="6480782"/>
            <a:ext cx="8229600" cy="4064691"/>
          </a:xfrm>
          <a:prstGeom prst="rect">
            <a:avLst/>
          </a:prstGeom>
        </p:spPr>
      </p:pic>
      <p:sp>
        <p:nvSpPr>
          <p:cNvPr id="18" name="Text Box 37">
            <a:extLst>
              <a:ext uri="{FF2B5EF4-FFF2-40B4-BE49-F238E27FC236}">
                <a16:creationId xmlns:a16="http://schemas.microsoft.com/office/drawing/2014/main" id="{25AD8EA6-41A7-5691-0543-2758F060C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290" y="2568274"/>
            <a:ext cx="45688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 = 2,5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4A18E9AA-7B2A-9589-B92C-31AF2908C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576" y="6352288"/>
            <a:ext cx="535983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r =      m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955740A3-3B73-9103-E9DC-AA4F4259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20" y="6174109"/>
            <a:ext cx="1225105" cy="18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5000"/>
              </a:lnSpc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5000"/>
              </a:lnSpc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064E9762-B216-B0C8-A758-C1C8C4E9D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3189" y="7061615"/>
            <a:ext cx="1009226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76A8B85D-4C40-64DC-0981-EA218757C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23" y="4479047"/>
            <a:ext cx="76639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0,6 x 3,14 = 1,884 (cm)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11973F85-6CDD-F25A-D6FB-94D38C566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103" y="3647180"/>
            <a:ext cx="6549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88D079C0-45FD-CFDC-20BC-9467F8F0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1282" y="3515265"/>
            <a:ext cx="6549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Text Box 38">
            <a:extLst>
              <a:ext uri="{FF2B5EF4-FFF2-40B4-BE49-F238E27FC236}">
                <a16:creationId xmlns:a16="http://schemas.microsoft.com/office/drawing/2014/main" id="{259C0F55-5B09-618D-EFCE-781DA0CF8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3478" y="4445059"/>
            <a:ext cx="717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2,5 x 3,14 = 7,85 (dm)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A56B4A5E-0A22-5A7E-FCBE-EE88B2DC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12" y="7749261"/>
            <a:ext cx="6549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B4A742B2-17D0-F077-34BF-D63204B8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79" y="8925942"/>
            <a:ext cx="84225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x 2 x 3,14 = 3,14 (m)</a:t>
            </a:r>
          </a:p>
        </p:txBody>
      </p:sp>
      <p:grpSp>
        <p:nvGrpSpPr>
          <p:cNvPr id="29" name="Group 15">
            <a:extLst>
              <a:ext uri="{FF2B5EF4-FFF2-40B4-BE49-F238E27FC236}">
                <a16:creationId xmlns:a16="http://schemas.microsoft.com/office/drawing/2014/main" id="{F3E3A1E0-8440-0588-23E5-AAAF5659C034}"/>
              </a:ext>
            </a:extLst>
          </p:cNvPr>
          <p:cNvGrpSpPr>
            <a:grpSpLocks/>
          </p:cNvGrpSpPr>
          <p:nvPr/>
        </p:nvGrpSpPr>
        <p:grpSpPr bwMode="auto">
          <a:xfrm>
            <a:off x="1526855" y="8574544"/>
            <a:ext cx="1400577" cy="1864521"/>
            <a:chOff x="2761" y="2137"/>
            <a:chExt cx="439" cy="783"/>
          </a:xfrm>
        </p:grpSpPr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9696DA7F-0E85-30C1-7B0A-304847006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6" y="2137"/>
              <a:ext cx="384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BA4B4658-AA73-9987-AEFD-C5F979E10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1" y="2529"/>
              <a:ext cx="1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000" b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890A6-F679-8F58-5DAD-8266D9DCC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260" y1="25750" x2="53678" y2="25100"/>
                        <a14:foregroundMark x1="53678" y1="25100" x2="58911" y2="29000"/>
                        <a14:foregroundMark x1="58911" y1="29000" x2="53182" y2="32200"/>
                        <a14:foregroundMark x1="53182" y1="32200" x2="43847" y2="33100"/>
                        <a14:foregroundMark x1="43847" y1="33100" x2="37058" y2="31350"/>
                        <a14:foregroundMark x1="37058" y1="31350" x2="38472" y2="26650"/>
                        <a14:foregroundMark x1="38472" y1="26650" x2="44342" y2="24150"/>
                        <a14:foregroundMark x1="44342" y1="24150" x2="51768" y2="23500"/>
                        <a14:foregroundMark x1="51768" y1="23500" x2="57921" y2="25450"/>
                        <a14:foregroundMark x1="57921" y1="25450" x2="57921" y2="27250"/>
                        <a14:foregroundMark x1="37907" y1="28300" x2="47100" y2="29050"/>
                        <a14:foregroundMark x1="47100" y1="29050" x2="56153" y2="28250"/>
                        <a14:foregroundMark x1="56153" y1="28250" x2="50354" y2="25550"/>
                        <a14:foregroundMark x1="50354" y1="25550" x2="43635" y2="26000"/>
                        <a14:foregroundMark x1="43635" y1="26000" x2="4363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520" y="1552996"/>
            <a:ext cx="9639576" cy="12216014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80D2477D-44A2-4E5F-7CFC-83731A9DC119}"/>
              </a:ext>
            </a:extLst>
          </p:cNvPr>
          <p:cNvSpPr/>
          <p:nvPr/>
        </p:nvSpPr>
        <p:spPr>
          <a:xfrm>
            <a:off x="13857139" y="2094355"/>
            <a:ext cx="4131383" cy="5738508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4C5A64-AB2D-F23A-B67D-9B850B2FDDB5}"/>
              </a:ext>
            </a:extLst>
          </p:cNvPr>
          <p:cNvSpPr/>
          <p:nvPr/>
        </p:nvSpPr>
        <p:spPr>
          <a:xfrm>
            <a:off x="5749481" y="8169117"/>
            <a:ext cx="11631510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1080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10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CỬA BÍ MẬT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133E7D5-EE24-B771-E75A-DEEFD9BFDBDD}"/>
              </a:ext>
            </a:extLst>
          </p:cNvPr>
          <p:cNvSpPr/>
          <p:nvPr/>
        </p:nvSpPr>
        <p:spPr>
          <a:xfrm>
            <a:off x="9372600" y="2094355"/>
            <a:ext cx="4131383" cy="5738508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A88AC8C-7F6B-CB4B-0BB6-8463A436E70A}"/>
              </a:ext>
            </a:extLst>
          </p:cNvPr>
          <p:cNvSpPr/>
          <p:nvPr/>
        </p:nvSpPr>
        <p:spPr>
          <a:xfrm>
            <a:off x="4888061" y="2067978"/>
            <a:ext cx="4131383" cy="5738508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824C8879-F745-E002-9870-471C914EA6FB}"/>
              </a:ext>
            </a:extLst>
          </p:cNvPr>
          <p:cNvSpPr/>
          <p:nvPr/>
        </p:nvSpPr>
        <p:spPr>
          <a:xfrm>
            <a:off x="8280413" y="3082726"/>
            <a:ext cx="6506831" cy="115416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179D1CFE-FBA5-4EB2-9E9C-27E4257A58F6}"/>
              </a:ext>
            </a:extLst>
          </p:cNvPr>
          <p:cNvSpPr/>
          <p:nvPr/>
        </p:nvSpPr>
        <p:spPr>
          <a:xfrm>
            <a:off x="14963822" y="3082726"/>
            <a:ext cx="2064348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S</a:t>
            </a:r>
            <a:endParaRPr lang="en-VN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FC0F226C-342B-6E15-4DAE-6E3ADB6EFD9A}"/>
              </a:ext>
            </a:extLst>
          </p:cNvPr>
          <p:cNvSpPr/>
          <p:nvPr/>
        </p:nvSpPr>
        <p:spPr>
          <a:xfrm>
            <a:off x="3700336" y="3147866"/>
            <a:ext cx="6506831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NÀO?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BF18089B-43DE-C017-C3D9-9DB3E1C866C8}"/>
              </a:ext>
            </a:extLst>
          </p:cNvPr>
          <p:cNvGrpSpPr/>
          <p:nvPr/>
        </p:nvGrpSpPr>
        <p:grpSpPr>
          <a:xfrm rot="-215785">
            <a:off x="-140401" y="-874376"/>
            <a:ext cx="18568802" cy="3534347"/>
            <a:chOff x="0" y="0"/>
            <a:chExt cx="24758402" cy="4712463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46F96490-B5EB-A246-332B-6B2239CA248D}"/>
                </a:ext>
              </a:extLst>
            </p:cNvPr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48532AA5-940F-8EDA-F4C6-5DB020411D25}"/>
                </a:ext>
              </a:extLst>
            </p:cNvPr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0C98569-8536-111A-EFC3-9BA5B25B9FB4}"/>
                </a:ext>
              </a:extLst>
            </p:cNvPr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715A93C-AD2F-BC3D-1995-FA943E679414}"/>
                </a:ext>
              </a:extLst>
            </p:cNvPr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403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42 -0.05401 C 0.07309 -0.04691 0.07153 -0.04691 0.08629 -0.05401 C 0.09314 -0.05633 0.09436 -0.06327 0.1007 -0.06914 C 0.10261 -0.07145 0.10486 -0.07145 0.10686 -0.07392 C 0.11858 -0.08673 0.12995 -0.10309 0.14141 -0.11713 L 0.14775 -0.12531 C 0.14983 -0.12762 0.15174 -0.13241 0.154 -0.13349 L 0.16103 -0.13704 C 0.16667 -0.1534 0.16224 -0.1429 0.17361 -0.1534 C 0.17474 -0.15463 0.17596 -0.15571 0.17717 -0.15695 C 0.17891 -0.15926 0.18056 -0.15926 0.18247 -0.16034 L 0.22257 -0.15695 C 0.22353 -0.15695 0.22439 -0.15463 0.22526 -0.1534 C 0.22648 -0.15108 0.22769 -0.14753 0.22882 -0.14522 C 0.22978 -0.1429 0.23047 -0.13935 0.2316 -0.13704 C 0.23316 -0.13349 0.23525 -0.13349 0.23689 -0.12886 C 0.24879 -0.09367 0.23125 -0.14522 0.24228 -0.11713 L 0.25018 -0.09367 C 0.25122 -0.09028 0.25191 -0.08796 0.25287 -0.0855 C 0.25825 -0.07392 0.25521 -0.07979 0.26181 -0.06914 L 0.26459 -0.06574 C 0.26684 -0.06682 0.27422 -0.06574 0.27778 -0.07392 C 0.27891 -0.07624 0.2796 -0.07979 0.28056 -0.08087 C 0.28281 -0.08673 0.28551 -0.09028 0.28768 -0.09722 C 0.29123 -0.10772 0.28932 -0.10432 0.29297 -0.10895 C 0.29688 -0.10772 0.3007 -0.10772 0.3046 -0.1054 C 0.30738 -0.10309 0.31172 -0.09367 0.31441 -0.08904 C 0.31563 -0.08796 0.31684 -0.08673 0.31788 -0.0855 C 0.31884 -0.08318 0.31962 -0.07979 0.32066 -0.07732 C 0.32144 -0.07624 0.32353 -0.07392 0.32353 -0.07269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pic>
        <p:nvPicPr>
          <p:cNvPr id="4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3021">
            <a:off x="17530020" y="380732"/>
            <a:ext cx="637179" cy="2384003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51761" y="604399"/>
            <a:ext cx="711440" cy="711440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4BE3705-A9D7-47BB-30E5-2BC568E8ED4E}"/>
              </a:ext>
            </a:extLst>
          </p:cNvPr>
          <p:cNvSpPr/>
          <p:nvPr/>
        </p:nvSpPr>
        <p:spPr>
          <a:xfrm>
            <a:off x="683167" y="5819004"/>
            <a:ext cx="6873137" cy="4618038"/>
          </a:xfrm>
          <a:custGeom>
            <a:avLst/>
            <a:gdLst/>
            <a:ahLst/>
            <a:cxnLst/>
            <a:rect l="l" t="t" r="r" b="b"/>
            <a:pathLst>
              <a:path w="9554167" h="5636958">
                <a:moveTo>
                  <a:pt x="0" y="0"/>
                </a:moveTo>
                <a:lnTo>
                  <a:pt x="9554166" y="0"/>
                </a:lnTo>
                <a:lnTo>
                  <a:pt x="9554166" y="5636958"/>
                </a:lnTo>
                <a:lnTo>
                  <a:pt x="0" y="56369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113E34B-C20B-F17C-DA28-499A07DBE349}"/>
              </a:ext>
            </a:extLst>
          </p:cNvPr>
          <p:cNvSpPr/>
          <p:nvPr/>
        </p:nvSpPr>
        <p:spPr>
          <a:xfrm>
            <a:off x="12982061" y="4067657"/>
            <a:ext cx="5384801" cy="6369385"/>
          </a:xfrm>
          <a:custGeom>
            <a:avLst/>
            <a:gdLst/>
            <a:ahLst/>
            <a:cxnLst/>
            <a:rect l="l" t="t" r="r" b="b"/>
            <a:pathLst>
              <a:path w="4807020" h="6253034">
                <a:moveTo>
                  <a:pt x="0" y="0"/>
                </a:moveTo>
                <a:lnTo>
                  <a:pt x="4807019" y="0"/>
                </a:lnTo>
                <a:lnTo>
                  <a:pt x="4807019" y="6253034"/>
                </a:lnTo>
                <a:lnTo>
                  <a:pt x="0" y="625303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3" name="Các bạn hãy hoàn thà.m4a">
            <a:hlinkClick r:id="" action="ppaction://media"/>
            <a:extLst>
              <a:ext uri="{FF2B5EF4-FFF2-40B4-BE49-F238E27FC236}">
                <a16:creationId xmlns:a16="http://schemas.microsoft.com/office/drawing/2014/main" id="{F65B4F7D-42DC-552B-9D16-39FD7694D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666499" y="9349173"/>
            <a:ext cx="812800" cy="812800"/>
          </a:xfrm>
          <a:prstGeom prst="rect">
            <a:avLst/>
          </a:prstGeom>
        </p:spPr>
      </p:pic>
      <p:sp>
        <p:nvSpPr>
          <p:cNvPr id="14" name="Freeform 32">
            <a:extLst>
              <a:ext uri="{FF2B5EF4-FFF2-40B4-BE49-F238E27FC236}">
                <a16:creationId xmlns:a16="http://schemas.microsoft.com/office/drawing/2014/main" id="{F5000BBC-9F94-FC09-2708-07106372EA4F}"/>
              </a:ext>
            </a:extLst>
          </p:cNvPr>
          <p:cNvSpPr/>
          <p:nvPr/>
        </p:nvSpPr>
        <p:spPr>
          <a:xfrm flipH="1">
            <a:off x="4003550" y="996928"/>
            <a:ext cx="9525129" cy="5278529"/>
          </a:xfrm>
          <a:custGeom>
            <a:avLst/>
            <a:gdLst/>
            <a:ahLst/>
            <a:cxnLst/>
            <a:rect l="l" t="t" r="r" b="b"/>
            <a:pathLst>
              <a:path w="1054685" h="759374">
                <a:moveTo>
                  <a:pt x="0" y="0"/>
                </a:moveTo>
                <a:lnTo>
                  <a:pt x="1054685" y="0"/>
                </a:lnTo>
                <a:lnTo>
                  <a:pt x="1054685" y="759374"/>
                </a:lnTo>
                <a:lnTo>
                  <a:pt x="0" y="75937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E70B9-A5F4-8789-A03B-92225ADEF42B}"/>
              </a:ext>
            </a:extLst>
          </p:cNvPr>
          <p:cNvSpPr txBox="1"/>
          <p:nvPr/>
        </p:nvSpPr>
        <p:spPr>
          <a:xfrm>
            <a:off x="4992381" y="1787471"/>
            <a:ext cx="76037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hãy hoàn thành bài tập trong phiếu để được lên xe đi dự sinh nhật nhé!</a:t>
            </a:r>
          </a:p>
        </p:txBody>
      </p:sp>
    </p:spTree>
    <p:extLst>
      <p:ext uri="{BB962C8B-B14F-4D97-AF65-F5344CB8AC3E}">
        <p14:creationId xmlns:p14="http://schemas.microsoft.com/office/powerpoint/2010/main" val="583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866435" y="3006143"/>
            <a:ext cx="6823927" cy="5592203"/>
            <a:chOff x="1024269" y="1167740"/>
            <a:chExt cx="4759842" cy="428213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1F2A3E1-F16A-43A7-B33B-6350E10F59B7}"/>
                </a:ext>
              </a:extLst>
            </p:cNvPr>
            <p:cNvSpPr/>
            <p:nvPr/>
          </p:nvSpPr>
          <p:spPr>
            <a:xfrm>
              <a:off x="1162493" y="1292092"/>
              <a:ext cx="4483395" cy="40334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4C2929A-F308-41C4-A7FA-78A556DB1492}"/>
                </a:ext>
              </a:extLst>
            </p:cNvPr>
            <p:cNvSpPr/>
            <p:nvPr/>
          </p:nvSpPr>
          <p:spPr>
            <a:xfrm>
              <a:off x="1024269" y="1167740"/>
              <a:ext cx="4759842" cy="428213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98" y="1433918"/>
              <a:ext cx="4048984" cy="374977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85801" y="616692"/>
            <a:ext cx="17248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0,7m.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bánh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98622" y="2747802"/>
            <a:ext cx="317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9191439" y="4971248"/>
            <a:ext cx="85412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486900" y="6188498"/>
            <a:ext cx="8801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0,75 x 3,14 = 2,355 (m)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1098622" y="7405748"/>
            <a:ext cx="6286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số: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2,355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163BC-099E-93B7-BFAD-426741609A35}"/>
              </a:ext>
            </a:extLst>
          </p:cNvPr>
          <p:cNvSpPr txBox="1"/>
          <p:nvPr/>
        </p:nvSpPr>
        <p:spPr>
          <a:xfrm>
            <a:off x="7500774" y="919276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53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64181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58403" y="3669615"/>
            <a:ext cx="14371194" cy="227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3"/>
              </a:lnSpc>
            </a:pPr>
            <a:r>
              <a:rPr lang="en-US" sz="25000" b="1" dirty="0">
                <a:solidFill>
                  <a:srgbClr val="FFF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CỦNG CỐ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88202" flipH="1">
            <a:off x="15695892" y="15758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1EED6B9-4EC4-59F4-4AA4-AFBD942903D5}"/>
              </a:ext>
            </a:extLst>
          </p:cNvPr>
          <p:cNvSpPr/>
          <p:nvPr/>
        </p:nvSpPr>
        <p:spPr>
          <a:xfrm>
            <a:off x="10833293" y="5559375"/>
            <a:ext cx="6749010" cy="4636260"/>
          </a:xfrm>
          <a:custGeom>
            <a:avLst/>
            <a:gdLst/>
            <a:ahLst/>
            <a:cxnLst/>
            <a:rect l="l" t="t" r="r" b="b"/>
            <a:pathLst>
              <a:path w="6796641" h="4114800">
                <a:moveTo>
                  <a:pt x="0" y="0"/>
                </a:moveTo>
                <a:lnTo>
                  <a:pt x="6796642" y="0"/>
                </a:lnTo>
                <a:lnTo>
                  <a:pt x="6796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648086">
            <a:off x="-713377" y="-227965"/>
            <a:ext cx="20090147" cy="11132951"/>
            <a:chOff x="0" y="0"/>
            <a:chExt cx="26786863" cy="14843935"/>
          </a:xfrm>
        </p:grpSpPr>
        <p:sp>
          <p:nvSpPr>
            <p:cNvPr id="3" name="Freeform 3"/>
            <p:cNvSpPr/>
            <p:nvPr/>
          </p:nvSpPr>
          <p:spPr>
            <a:xfrm rot="1636198">
              <a:off x="21168727" y="9627045"/>
              <a:ext cx="4896922" cy="4336002"/>
            </a:xfrm>
            <a:custGeom>
              <a:avLst/>
              <a:gdLst/>
              <a:ahLst/>
              <a:cxnLst/>
              <a:rect l="l" t="t" r="r" b="b"/>
              <a:pathLst>
                <a:path w="4896922" h="4336002">
                  <a:moveTo>
                    <a:pt x="0" y="0"/>
                  </a:moveTo>
                  <a:lnTo>
                    <a:pt x="4896922" y="0"/>
                  </a:lnTo>
                  <a:lnTo>
                    <a:pt x="4896922" y="4336002"/>
                  </a:lnTo>
                  <a:lnTo>
                    <a:pt x="0" y="433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224375" y="0"/>
              <a:ext cx="5035678" cy="4999055"/>
            </a:xfrm>
            <a:custGeom>
              <a:avLst/>
              <a:gdLst/>
              <a:ahLst/>
              <a:cxnLst/>
              <a:rect l="l" t="t" r="r" b="b"/>
              <a:pathLst>
                <a:path w="5035678" h="4999055">
                  <a:moveTo>
                    <a:pt x="0" y="0"/>
                  </a:moveTo>
                  <a:lnTo>
                    <a:pt x="5035679" y="0"/>
                  </a:lnTo>
                  <a:lnTo>
                    <a:pt x="5035679" y="4999055"/>
                  </a:lnTo>
                  <a:lnTo>
                    <a:pt x="0" y="4999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129905">
              <a:off x="2857420" y="7248266"/>
              <a:ext cx="3461887" cy="8500170"/>
            </a:xfrm>
            <a:custGeom>
              <a:avLst/>
              <a:gdLst/>
              <a:ahLst/>
              <a:cxnLst/>
              <a:rect l="l" t="t" r="r" b="b"/>
              <a:pathLst>
                <a:path w="3461887" h="8500170">
                  <a:moveTo>
                    <a:pt x="0" y="0"/>
                  </a:moveTo>
                  <a:lnTo>
                    <a:pt x="3461887" y="0"/>
                  </a:lnTo>
                  <a:lnTo>
                    <a:pt x="3461887" y="8500170"/>
                  </a:lnTo>
                  <a:lnTo>
                    <a:pt x="0" y="850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2934" y="2010052"/>
            <a:ext cx="14746379" cy="6656916"/>
          </a:xfrm>
          <a:custGeom>
            <a:avLst/>
            <a:gdLst/>
            <a:ahLst/>
            <a:cxnLst/>
            <a:rect l="l" t="t" r="r" b="b"/>
            <a:pathLst>
              <a:path w="10431065" h="6656916">
                <a:moveTo>
                  <a:pt x="0" y="0"/>
                </a:moveTo>
                <a:lnTo>
                  <a:pt x="10431066" y="0"/>
                </a:lnTo>
                <a:lnTo>
                  <a:pt x="10431066" y="6656917"/>
                </a:lnTo>
                <a:lnTo>
                  <a:pt x="0" y="6656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8652" y="6095897"/>
            <a:ext cx="3931433" cy="3631074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7814" y="7303360"/>
            <a:ext cx="3874222" cy="2285791"/>
          </a:xfrm>
          <a:custGeom>
            <a:avLst/>
            <a:gdLst/>
            <a:ahLst/>
            <a:cxnLst/>
            <a:rect l="l" t="t" r="r" b="b"/>
            <a:pathLst>
              <a:path w="3874222" h="2285791">
                <a:moveTo>
                  <a:pt x="0" y="0"/>
                </a:moveTo>
                <a:lnTo>
                  <a:pt x="3874221" y="0"/>
                </a:lnTo>
                <a:lnTo>
                  <a:pt x="3874221" y="2285791"/>
                </a:lnTo>
                <a:lnTo>
                  <a:pt x="0" y="2285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185505" y="2697071"/>
            <a:ext cx="698417" cy="703695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8" y="0"/>
                </a:lnTo>
                <a:lnTo>
                  <a:pt x="698418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74134">
            <a:off x="2303555" y="3484759"/>
            <a:ext cx="1042740" cy="1050619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DBA086-8366-3537-B061-C830F02827E5}"/>
              </a:ext>
            </a:extLst>
          </p:cNvPr>
          <p:cNvSpPr txBox="1"/>
          <p:nvPr/>
        </p:nvSpPr>
        <p:spPr>
          <a:xfrm>
            <a:off x="3594177" y="3233416"/>
            <a:ext cx="12135463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 = d x 3,14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 = r x 2 x 3,14</a:t>
            </a: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068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8352" y="1272462"/>
            <a:ext cx="11618048" cy="8307003"/>
            <a:chOff x="0" y="0"/>
            <a:chExt cx="2780849" cy="1473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0849" cy="1473402"/>
            </a:xfrm>
            <a:custGeom>
              <a:avLst/>
              <a:gdLst/>
              <a:ahLst/>
              <a:cxnLst/>
              <a:rect l="l" t="t" r="r" b="b"/>
              <a:pathLst>
                <a:path w="2780849" h="1473402">
                  <a:moveTo>
                    <a:pt x="18317" y="0"/>
                  </a:moveTo>
                  <a:lnTo>
                    <a:pt x="2762533" y="0"/>
                  </a:lnTo>
                  <a:cubicBezTo>
                    <a:pt x="2772648" y="0"/>
                    <a:pt x="2780849" y="8201"/>
                    <a:pt x="2780849" y="18317"/>
                  </a:cubicBezTo>
                  <a:lnTo>
                    <a:pt x="2780849" y="1455085"/>
                  </a:lnTo>
                  <a:cubicBezTo>
                    <a:pt x="2780849" y="1465201"/>
                    <a:pt x="2772648" y="1473402"/>
                    <a:pt x="2762533" y="1473402"/>
                  </a:cubicBezTo>
                  <a:lnTo>
                    <a:pt x="18317" y="1473402"/>
                  </a:lnTo>
                  <a:cubicBezTo>
                    <a:pt x="8201" y="1473402"/>
                    <a:pt x="0" y="1465201"/>
                    <a:pt x="0" y="1455085"/>
                  </a:cubicBezTo>
                  <a:lnTo>
                    <a:pt x="0" y="18317"/>
                  </a:lnTo>
                  <a:cubicBezTo>
                    <a:pt x="0" y="8201"/>
                    <a:pt x="8201" y="0"/>
                    <a:pt x="18317" y="0"/>
                  </a:cubicBezTo>
                  <a:close/>
                </a:path>
              </a:pathLst>
            </a:custGeom>
            <a:solidFill>
              <a:srgbClr val="F1B9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0849" cy="1511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58099"/>
            <a:ext cx="11618048" cy="8307004"/>
            <a:chOff x="0" y="0"/>
            <a:chExt cx="2799966" cy="15030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9966" cy="1503001"/>
            </a:xfrm>
            <a:custGeom>
              <a:avLst/>
              <a:gdLst/>
              <a:ahLst/>
              <a:cxnLst/>
              <a:rect l="l" t="t" r="r" b="b"/>
              <a:pathLst>
                <a:path w="2799966" h="1503001">
                  <a:moveTo>
                    <a:pt x="18191" y="0"/>
                  </a:moveTo>
                  <a:lnTo>
                    <a:pt x="2781774" y="0"/>
                  </a:lnTo>
                  <a:cubicBezTo>
                    <a:pt x="2791821" y="0"/>
                    <a:pt x="2799966" y="8145"/>
                    <a:pt x="2799966" y="18191"/>
                  </a:cubicBezTo>
                  <a:lnTo>
                    <a:pt x="2799966" y="1484809"/>
                  </a:lnTo>
                  <a:cubicBezTo>
                    <a:pt x="2799966" y="1494856"/>
                    <a:pt x="2791821" y="1503001"/>
                    <a:pt x="2781774" y="1503001"/>
                  </a:cubicBezTo>
                  <a:lnTo>
                    <a:pt x="18191" y="1503001"/>
                  </a:lnTo>
                  <a:cubicBezTo>
                    <a:pt x="13367" y="1503001"/>
                    <a:pt x="8740" y="1501084"/>
                    <a:pt x="5328" y="1497673"/>
                  </a:cubicBezTo>
                  <a:cubicBezTo>
                    <a:pt x="1917" y="1494261"/>
                    <a:pt x="0" y="1489634"/>
                    <a:pt x="0" y="1484809"/>
                  </a:cubicBezTo>
                  <a:lnTo>
                    <a:pt x="0" y="18191"/>
                  </a:lnTo>
                  <a:cubicBezTo>
                    <a:pt x="0" y="8145"/>
                    <a:pt x="8145" y="0"/>
                    <a:pt x="18191" y="0"/>
                  </a:cubicBezTo>
                  <a:close/>
                </a:path>
              </a:pathLst>
            </a:custGeom>
            <a:solidFill>
              <a:srgbClr val="589C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99966" cy="1541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43868" y="3667482"/>
            <a:ext cx="7731380" cy="8820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3602495" y="3089170"/>
            <a:ext cx="3807734" cy="6997441"/>
          </a:xfrm>
          <a:custGeom>
            <a:avLst/>
            <a:gdLst/>
            <a:ahLst/>
            <a:cxnLst/>
            <a:rect l="l" t="t" r="r" b="b"/>
            <a:pathLst>
              <a:path w="4874489" h="8351928">
                <a:moveTo>
                  <a:pt x="0" y="0"/>
                </a:moveTo>
                <a:lnTo>
                  <a:pt x="4874489" y="0"/>
                </a:lnTo>
                <a:lnTo>
                  <a:pt x="4874489" y="8351929"/>
                </a:lnTo>
                <a:lnTo>
                  <a:pt x="0" y="8351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12293">
            <a:off x="9265603" y="754549"/>
            <a:ext cx="1151406" cy="1344529"/>
          </a:xfrm>
          <a:custGeom>
            <a:avLst/>
            <a:gdLst/>
            <a:ahLst/>
            <a:cxnLst/>
            <a:rect l="l" t="t" r="r" b="b"/>
            <a:pathLst>
              <a:path w="1151406" h="1344529">
                <a:moveTo>
                  <a:pt x="0" y="0"/>
                </a:moveTo>
                <a:lnTo>
                  <a:pt x="1151406" y="0"/>
                </a:lnTo>
                <a:lnTo>
                  <a:pt x="1151406" y="1344529"/>
                </a:lnTo>
                <a:lnTo>
                  <a:pt x="0" y="134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25980" y="2493008"/>
            <a:ext cx="10023487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1500" dirty="0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rgbClr val="FFFC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11500" dirty="0">
              <a:solidFill>
                <a:srgbClr val="FFFC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6C1DC414-082F-F5D8-1A38-E6A8C3044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46" y="6510788"/>
            <a:ext cx="4097428" cy="4097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5785">
            <a:off x="-140401" y="-971440"/>
            <a:ext cx="18568802" cy="3534347"/>
            <a:chOff x="0" y="0"/>
            <a:chExt cx="24758402" cy="4712463"/>
          </a:xfrm>
        </p:grpSpPr>
        <p:sp>
          <p:nvSpPr>
            <p:cNvPr id="3" name="Freeform 3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583814" y="2000637"/>
            <a:ext cx="5297999" cy="7257663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4F620FF8-8FD8-FCD0-0842-4FF7CE022286}"/>
              </a:ext>
            </a:extLst>
          </p:cNvPr>
          <p:cNvSpPr/>
          <p:nvPr/>
        </p:nvSpPr>
        <p:spPr>
          <a:xfrm>
            <a:off x="6432565" y="2000637"/>
            <a:ext cx="5297999" cy="7257663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 sz="2700" dirty="0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A3A82EA7-52CC-434C-8272-F3567C3370DA}"/>
              </a:ext>
            </a:extLst>
          </p:cNvPr>
          <p:cNvSpPr/>
          <p:nvPr/>
        </p:nvSpPr>
        <p:spPr>
          <a:xfrm>
            <a:off x="12406189" y="2028486"/>
            <a:ext cx="5297999" cy="7229814"/>
          </a:xfrm>
          <a:custGeom>
            <a:avLst/>
            <a:gdLst/>
            <a:ahLst/>
            <a:cxnLst/>
            <a:rect l="l" t="t" r="r" b="b"/>
            <a:pathLst>
              <a:path w="4117175" h="6383217">
                <a:moveTo>
                  <a:pt x="0" y="0"/>
                </a:moveTo>
                <a:lnTo>
                  <a:pt x="4117175" y="0"/>
                </a:lnTo>
                <a:lnTo>
                  <a:pt x="4117175" y="6383217"/>
                </a:lnTo>
                <a:lnTo>
                  <a:pt x="0" y="638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008C9EA0-0695-2187-4D87-3532C0C42E6F}"/>
              </a:ext>
            </a:extLst>
          </p:cNvPr>
          <p:cNvSpPr/>
          <p:nvPr/>
        </p:nvSpPr>
        <p:spPr>
          <a:xfrm>
            <a:off x="0" y="3389992"/>
            <a:ext cx="6506831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 GÌ?</a:t>
            </a: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DB8D8BE3-9863-485D-158E-0C4C75B53463}"/>
              </a:ext>
            </a:extLst>
          </p:cNvPr>
          <p:cNvSpPr/>
          <p:nvPr/>
        </p:nvSpPr>
        <p:spPr>
          <a:xfrm>
            <a:off x="13733672" y="3314903"/>
            <a:ext cx="264303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81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S</a:t>
            </a:r>
            <a:endParaRPr lang="en-VN" sz="81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25228ECA-0588-7772-15E8-A8FCBF77E1E2}"/>
              </a:ext>
            </a:extLst>
          </p:cNvPr>
          <p:cNvSpPr/>
          <p:nvPr/>
        </p:nvSpPr>
        <p:spPr>
          <a:xfrm>
            <a:off x="5890584" y="3453403"/>
            <a:ext cx="6506831" cy="12464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NÀO?</a:t>
            </a:r>
          </a:p>
        </p:txBody>
      </p:sp>
    </p:spTree>
    <p:extLst>
      <p:ext uri="{BB962C8B-B14F-4D97-AF65-F5344CB8AC3E}">
        <p14:creationId xmlns:p14="http://schemas.microsoft.com/office/powerpoint/2010/main" val="277025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890A6-F679-8F58-5DAD-8266D9DC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260" y1="25750" x2="53678" y2="25100"/>
                        <a14:foregroundMark x1="53678" y1="25100" x2="58911" y2="29000"/>
                        <a14:foregroundMark x1="58911" y1="29000" x2="53182" y2="32200"/>
                        <a14:foregroundMark x1="53182" y1="32200" x2="43847" y2="33100"/>
                        <a14:foregroundMark x1="43847" y1="33100" x2="37058" y2="31350"/>
                        <a14:foregroundMark x1="37058" y1="31350" x2="38472" y2="26650"/>
                        <a14:foregroundMark x1="38472" y1="26650" x2="44342" y2="24150"/>
                        <a14:foregroundMark x1="44342" y1="24150" x2="51768" y2="23500"/>
                        <a14:foregroundMark x1="51768" y1="23500" x2="57921" y2="25450"/>
                        <a14:foregroundMark x1="57921" y1="25450" x2="57921" y2="27250"/>
                        <a14:foregroundMark x1="37907" y1="28300" x2="47100" y2="29050"/>
                        <a14:foregroundMark x1="47100" y1="29050" x2="56153" y2="28250"/>
                        <a14:foregroundMark x1="56153" y1="28250" x2="50354" y2="25550"/>
                        <a14:foregroundMark x1="50354" y1="25550" x2="43635" y2="26000"/>
                        <a14:foregroundMark x1="43635" y1="26000" x2="4363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27522" b="27386"/>
          <a:stretch/>
        </p:blipFill>
        <p:spPr>
          <a:xfrm>
            <a:off x="468924" y="1106312"/>
            <a:ext cx="3657600" cy="807437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746CE9-A678-8F13-EB40-766602B87623}"/>
              </a:ext>
            </a:extLst>
          </p:cNvPr>
          <p:cNvSpPr/>
          <p:nvPr/>
        </p:nvSpPr>
        <p:spPr>
          <a:xfrm flipH="1">
            <a:off x="4149970" y="4458189"/>
            <a:ext cx="13335000" cy="4495800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0A205-FC42-D7B5-DBB1-8C115C558AC7}"/>
              </a:ext>
            </a:extLst>
          </p:cNvPr>
          <p:cNvSpPr txBox="1"/>
          <p:nvPr/>
        </p:nvSpPr>
        <p:spPr>
          <a:xfrm>
            <a:off x="4419600" y="4865296"/>
            <a:ext cx="12801600" cy="36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“Trong một hình tròn, đường kính gấp …… lần bán kính”. </a:t>
            </a:r>
          </a:p>
          <a:p>
            <a:pPr algn="just">
              <a:lnSpc>
                <a:spcPct val="150000"/>
              </a:lnSpc>
            </a:pPr>
            <a:r>
              <a:rPr lang="vi-VN" sz="5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 cần điền vào chỗ chấm là: ………..</a:t>
            </a:r>
            <a:endParaRPr lang="en-VN" sz="5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841F0-B309-B7BC-5A7B-267320053F5B}"/>
              </a:ext>
            </a:extLst>
          </p:cNvPr>
          <p:cNvSpPr txBox="1"/>
          <p:nvPr/>
        </p:nvSpPr>
        <p:spPr>
          <a:xfrm>
            <a:off x="569963" y="1740119"/>
            <a:ext cx="17592261" cy="18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99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SỐ NÀO?</a:t>
            </a:r>
            <a:endParaRPr lang="en-VN" sz="9900" b="1" dirty="0">
              <a:solidFill>
                <a:srgbClr val="C0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862D575-02A7-FF29-27A8-38D5169A2C98}"/>
              </a:ext>
            </a:extLst>
          </p:cNvPr>
          <p:cNvSpPr/>
          <p:nvPr/>
        </p:nvSpPr>
        <p:spPr>
          <a:xfrm>
            <a:off x="13411200" y="212533"/>
            <a:ext cx="4330283" cy="3838548"/>
          </a:xfrm>
          <a:custGeom>
            <a:avLst/>
            <a:gdLst/>
            <a:ahLst/>
            <a:cxnLst/>
            <a:rect l="l" t="t" r="r" b="b"/>
            <a:pathLst>
              <a:path w="5006144" h="4449210">
                <a:moveTo>
                  <a:pt x="0" y="0"/>
                </a:moveTo>
                <a:lnTo>
                  <a:pt x="5006144" y="0"/>
                </a:lnTo>
                <a:lnTo>
                  <a:pt x="5006144" y="4449210"/>
                </a:lnTo>
                <a:lnTo>
                  <a:pt x="0" y="4449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3BB6D-D823-7E61-CBEC-5E59C93992AD}"/>
              </a:ext>
            </a:extLst>
          </p:cNvPr>
          <p:cNvSpPr txBox="1"/>
          <p:nvPr/>
        </p:nvSpPr>
        <p:spPr>
          <a:xfrm>
            <a:off x="13182600" y="7224633"/>
            <a:ext cx="17592261" cy="152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81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2</a:t>
            </a:r>
            <a:endParaRPr lang="en-VN" sz="8100" b="1" dirty="0">
              <a:solidFill>
                <a:srgbClr val="FF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24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746CE9-A678-8F13-EB40-766602B87623}"/>
              </a:ext>
            </a:extLst>
          </p:cNvPr>
          <p:cNvSpPr/>
          <p:nvPr/>
        </p:nvSpPr>
        <p:spPr>
          <a:xfrm flipH="1">
            <a:off x="4149970" y="4458189"/>
            <a:ext cx="13335000" cy="4495800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0A205-FC42-D7B5-DBB1-8C115C558AC7}"/>
              </a:ext>
            </a:extLst>
          </p:cNvPr>
          <p:cNvSpPr txBox="1"/>
          <p:nvPr/>
        </p:nvSpPr>
        <p:spPr>
          <a:xfrm>
            <a:off x="4419600" y="4865296"/>
            <a:ext cx="12801600" cy="2435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 ……………”. </a:t>
            </a:r>
          </a:p>
          <a:p>
            <a:pPr algn="just">
              <a:lnSpc>
                <a:spcPct val="150000"/>
              </a:lnSpc>
            </a:pPr>
            <a:r>
              <a:rPr lang="vi-VN" sz="5400" dirty="0"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vi-VN" sz="5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cần điền vào chỗ chấm là: ………..</a:t>
            </a:r>
            <a:endParaRPr lang="en-VN" sz="5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841F0-B309-B7BC-5A7B-267320053F5B}"/>
              </a:ext>
            </a:extLst>
          </p:cNvPr>
          <p:cNvSpPr txBox="1"/>
          <p:nvPr/>
        </p:nvSpPr>
        <p:spPr>
          <a:xfrm>
            <a:off x="347869" y="1455345"/>
            <a:ext cx="17592261" cy="18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99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CHỮ GÌ?</a:t>
            </a:r>
            <a:endParaRPr lang="en-VN" sz="9900" b="1" dirty="0">
              <a:solidFill>
                <a:srgbClr val="C0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862D575-02A7-FF29-27A8-38D5169A2C98}"/>
              </a:ext>
            </a:extLst>
          </p:cNvPr>
          <p:cNvSpPr/>
          <p:nvPr/>
        </p:nvSpPr>
        <p:spPr>
          <a:xfrm>
            <a:off x="13411200" y="212533"/>
            <a:ext cx="4330283" cy="3838548"/>
          </a:xfrm>
          <a:custGeom>
            <a:avLst/>
            <a:gdLst/>
            <a:ahLst/>
            <a:cxnLst/>
            <a:rect l="l" t="t" r="r" b="b"/>
            <a:pathLst>
              <a:path w="5006144" h="4449210">
                <a:moveTo>
                  <a:pt x="0" y="0"/>
                </a:moveTo>
                <a:lnTo>
                  <a:pt x="5006144" y="0"/>
                </a:lnTo>
                <a:lnTo>
                  <a:pt x="5006144" y="4449210"/>
                </a:lnTo>
                <a:lnTo>
                  <a:pt x="0" y="4449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2A153-4579-D286-E6E2-9F48FDB5A9EE}"/>
              </a:ext>
            </a:extLst>
          </p:cNvPr>
          <p:cNvSpPr txBox="1"/>
          <p:nvPr/>
        </p:nvSpPr>
        <p:spPr>
          <a:xfrm>
            <a:off x="13106400" y="7525279"/>
            <a:ext cx="17592261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Đường tròn</a:t>
            </a:r>
            <a:endParaRPr lang="en-VN" sz="5400" b="1" dirty="0">
              <a:solidFill>
                <a:srgbClr val="FF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A1803-CE93-364A-F325-E2325E541E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260" y1="25750" x2="53678" y2="25100"/>
                        <a14:foregroundMark x1="53678" y1="25100" x2="58911" y2="29000"/>
                        <a14:foregroundMark x1="58911" y1="29000" x2="53182" y2="32200"/>
                        <a14:foregroundMark x1="53182" y1="32200" x2="43847" y2="33100"/>
                        <a14:foregroundMark x1="43847" y1="33100" x2="37058" y2="31350"/>
                        <a14:foregroundMark x1="37058" y1="31350" x2="38472" y2="26650"/>
                        <a14:foregroundMark x1="38472" y1="26650" x2="44342" y2="24150"/>
                        <a14:foregroundMark x1="44342" y1="24150" x2="51768" y2="23500"/>
                        <a14:foregroundMark x1="51768" y1="23500" x2="57921" y2="25450"/>
                        <a14:foregroundMark x1="57921" y1="25450" x2="57921" y2="27250"/>
                        <a14:foregroundMark x1="37907" y1="28300" x2="47100" y2="29050"/>
                        <a14:foregroundMark x1="47100" y1="29050" x2="56153" y2="28250"/>
                        <a14:foregroundMark x1="56153" y1="28250" x2="50354" y2="25550"/>
                        <a14:foregroundMark x1="50354" y1="25550" x2="43635" y2="26000"/>
                        <a14:foregroundMark x1="43635" y1="26000" x2="4363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27522" b="27386"/>
          <a:stretch/>
        </p:blipFill>
        <p:spPr>
          <a:xfrm>
            <a:off x="468924" y="1106312"/>
            <a:ext cx="3657600" cy="80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746CE9-A678-8F13-EB40-766602B87623}"/>
              </a:ext>
            </a:extLst>
          </p:cNvPr>
          <p:cNvSpPr/>
          <p:nvPr/>
        </p:nvSpPr>
        <p:spPr>
          <a:xfrm flipH="1">
            <a:off x="4149970" y="4458189"/>
            <a:ext cx="13335000" cy="4495800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0A205-FC42-D7B5-DBB1-8C115C558AC7}"/>
              </a:ext>
            </a:extLst>
          </p:cNvPr>
          <p:cNvSpPr txBox="1"/>
          <p:nvPr/>
        </p:nvSpPr>
        <p:spPr>
          <a:xfrm>
            <a:off x="4416670" y="4557162"/>
            <a:ext cx="12801600" cy="2956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“Chu vi của một hình là tổng độ dài các cạnh của hình đó.”</a:t>
            </a:r>
            <a:endParaRPr lang="en-VN" sz="6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841F0-B309-B7BC-5A7B-267320053F5B}"/>
              </a:ext>
            </a:extLst>
          </p:cNvPr>
          <p:cNvSpPr txBox="1"/>
          <p:nvPr/>
        </p:nvSpPr>
        <p:spPr>
          <a:xfrm>
            <a:off x="347869" y="1455345"/>
            <a:ext cx="17592261" cy="184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99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Đ - S</a:t>
            </a:r>
            <a:endParaRPr lang="en-VN" sz="9900" b="1" dirty="0">
              <a:solidFill>
                <a:srgbClr val="C0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862D575-02A7-FF29-27A8-38D5169A2C98}"/>
              </a:ext>
            </a:extLst>
          </p:cNvPr>
          <p:cNvSpPr/>
          <p:nvPr/>
        </p:nvSpPr>
        <p:spPr>
          <a:xfrm>
            <a:off x="13411200" y="212533"/>
            <a:ext cx="4330283" cy="3838548"/>
          </a:xfrm>
          <a:custGeom>
            <a:avLst/>
            <a:gdLst/>
            <a:ahLst/>
            <a:cxnLst/>
            <a:rect l="l" t="t" r="r" b="b"/>
            <a:pathLst>
              <a:path w="5006144" h="4449210">
                <a:moveTo>
                  <a:pt x="0" y="0"/>
                </a:moveTo>
                <a:lnTo>
                  <a:pt x="5006144" y="0"/>
                </a:lnTo>
                <a:lnTo>
                  <a:pt x="5006144" y="4449210"/>
                </a:lnTo>
                <a:lnTo>
                  <a:pt x="0" y="4449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5078E-129C-36E9-24A7-D9631A8CA2BB}"/>
              </a:ext>
            </a:extLst>
          </p:cNvPr>
          <p:cNvSpPr txBox="1"/>
          <p:nvPr/>
        </p:nvSpPr>
        <p:spPr>
          <a:xfrm>
            <a:off x="11506201" y="7653818"/>
            <a:ext cx="3805958" cy="152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81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Đáp án:</a:t>
            </a:r>
            <a:endParaRPr lang="en-VN" sz="8100" b="1" dirty="0">
              <a:solidFill>
                <a:srgbClr val="FF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A85C2-6F2F-EB6F-62EA-E9B95D7C9FA1}"/>
              </a:ext>
            </a:extLst>
          </p:cNvPr>
          <p:cNvSpPr txBox="1"/>
          <p:nvPr/>
        </p:nvSpPr>
        <p:spPr>
          <a:xfrm>
            <a:off x="15312158" y="7675049"/>
            <a:ext cx="17592261" cy="152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81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kayaKanadaka" panose="02010502080401010103" pitchFamily="2" charset="77"/>
              </a:rPr>
              <a:t>Đ</a:t>
            </a:r>
            <a:endParaRPr lang="en-VN" sz="8100" b="1" dirty="0">
              <a:solidFill>
                <a:srgbClr val="FF0000"/>
              </a:solidFill>
              <a:latin typeface="AkayaKanadaka" panose="02010502080401010103" pitchFamily="2" charset="77"/>
              <a:ea typeface="Arial" panose="020B0604020202020204" pitchFamily="34" charset="0"/>
              <a:cs typeface="AkayaKanadaka" panose="02010502080401010103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700DFB-08C6-CEFB-3B42-0956C9DB17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260" y1="25750" x2="53678" y2="25100"/>
                        <a14:foregroundMark x1="53678" y1="25100" x2="58911" y2="29000"/>
                        <a14:foregroundMark x1="58911" y1="29000" x2="53182" y2="32200"/>
                        <a14:foregroundMark x1="53182" y1="32200" x2="43847" y2="33100"/>
                        <a14:foregroundMark x1="43847" y1="33100" x2="37058" y2="31350"/>
                        <a14:foregroundMark x1="37058" y1="31350" x2="38472" y2="26650"/>
                        <a14:foregroundMark x1="38472" y1="26650" x2="44342" y2="24150"/>
                        <a14:foregroundMark x1="44342" y1="24150" x2="51768" y2="23500"/>
                        <a14:foregroundMark x1="51768" y1="23500" x2="57921" y2="25450"/>
                        <a14:foregroundMark x1="57921" y1="25450" x2="57921" y2="27250"/>
                        <a14:foregroundMark x1="37907" y1="28300" x2="47100" y2="29050"/>
                        <a14:foregroundMark x1="47100" y1="29050" x2="56153" y2="28250"/>
                        <a14:foregroundMark x1="56153" y1="28250" x2="50354" y2="25550"/>
                        <a14:foregroundMark x1="50354" y1="25550" x2="43635" y2="26000"/>
                        <a14:foregroundMark x1="43635" y1="26000" x2="4363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27522" b="27386"/>
          <a:stretch/>
        </p:blipFill>
        <p:spPr>
          <a:xfrm>
            <a:off x="468924" y="1106312"/>
            <a:ext cx="3657600" cy="80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27554"/>
            <a:ext cx="16230600" cy="8374261"/>
            <a:chOff x="0" y="-38100"/>
            <a:chExt cx="4274726" cy="2205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36005" y="2339091"/>
            <a:ext cx="8758255" cy="236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American Typewriter" panose="02090604020004020304" pitchFamily="18" charset="77"/>
              </a:rPr>
              <a:t>Đối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với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hình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tròn</a:t>
            </a:r>
            <a:r>
              <a:rPr lang="en-US" sz="5400" dirty="0">
                <a:latin typeface="American Typewriter" panose="02090604020004020304" pitchFamily="18" charset="77"/>
              </a:rPr>
              <a:t>, chu vi </a:t>
            </a:r>
            <a:r>
              <a:rPr lang="en-US" sz="5400" dirty="0" err="1">
                <a:latin typeface="American Typewriter" panose="02090604020004020304" pitchFamily="18" charset="77"/>
              </a:rPr>
              <a:t>của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hình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tròn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là</a:t>
            </a:r>
            <a:r>
              <a:rPr lang="en-US" sz="5400" dirty="0">
                <a:latin typeface="American Typewriter" panose="02090604020004020304" pitchFamily="18" charset="77"/>
              </a:rPr>
              <a:t> </a:t>
            </a:r>
            <a:r>
              <a:rPr lang="en-US" sz="5400" dirty="0" err="1">
                <a:latin typeface="American Typewriter" panose="02090604020004020304" pitchFamily="18" charset="77"/>
              </a:rPr>
              <a:t>gì</a:t>
            </a:r>
            <a:r>
              <a:rPr lang="en-US" sz="5400" dirty="0">
                <a:latin typeface="American Typewriter" panose="02090604020004020304" pitchFamily="18" charset="77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rot="2343790">
            <a:off x="15987014" y="51684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3348836" flipH="1">
            <a:off x="-113173" y="8425946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A3A66F-5248-07EF-7ED1-ED0AB8C17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260" y1="25750" x2="53678" y2="25100"/>
                        <a14:foregroundMark x1="53678" y1="25100" x2="58911" y2="29000"/>
                        <a14:foregroundMark x1="58911" y1="29000" x2="53182" y2="32200"/>
                        <a14:foregroundMark x1="53182" y1="32200" x2="43847" y2="33100"/>
                        <a14:foregroundMark x1="43847" y1="33100" x2="37058" y2="31350"/>
                        <a14:foregroundMark x1="37058" y1="31350" x2="38472" y2="26650"/>
                        <a14:foregroundMark x1="38472" y1="26650" x2="44342" y2="24150"/>
                        <a14:foregroundMark x1="44342" y1="24150" x2="51768" y2="23500"/>
                        <a14:foregroundMark x1="51768" y1="23500" x2="57921" y2="25450"/>
                        <a14:foregroundMark x1="57921" y1="25450" x2="57921" y2="27250"/>
                        <a14:foregroundMark x1="37907" y1="28300" x2="47100" y2="29050"/>
                        <a14:foregroundMark x1="47100" y1="29050" x2="56153" y2="28250"/>
                        <a14:foregroundMark x1="56153" y1="28250" x2="50354" y2="25550"/>
                        <a14:foregroundMark x1="50354" y1="25550" x2="43635" y2="26000"/>
                        <a14:foregroundMark x1="43635" y1="26000" x2="43635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907" y="-623289"/>
            <a:ext cx="10721896" cy="13587614"/>
          </a:xfrm>
          <a:prstGeom prst="rect">
            <a:avLst/>
          </a:prstGeom>
        </p:spPr>
      </p:pic>
      <p:sp>
        <p:nvSpPr>
          <p:cNvPr id="16" name="Plaque 15">
            <a:extLst>
              <a:ext uri="{FF2B5EF4-FFF2-40B4-BE49-F238E27FC236}">
                <a16:creationId xmlns:a16="http://schemas.microsoft.com/office/drawing/2014/main" id="{029A19FD-AF1C-EC3B-D1A3-46416261C5F3}"/>
              </a:ext>
            </a:extLst>
          </p:cNvPr>
          <p:cNvSpPr/>
          <p:nvPr/>
        </p:nvSpPr>
        <p:spPr>
          <a:xfrm>
            <a:off x="2476740" y="2322800"/>
            <a:ext cx="10076787" cy="2623795"/>
          </a:xfrm>
          <a:prstGeom prst="plaqu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88DCC8B-8665-A8BF-0277-BB80006C37DC}"/>
              </a:ext>
            </a:extLst>
          </p:cNvPr>
          <p:cNvSpPr/>
          <p:nvPr/>
        </p:nvSpPr>
        <p:spPr>
          <a:xfrm>
            <a:off x="1366589" y="6170518"/>
            <a:ext cx="1536708" cy="6100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D0AE7-74D5-324C-1BC4-7682B1352DF6}"/>
              </a:ext>
            </a:extLst>
          </p:cNvPr>
          <p:cNvSpPr/>
          <p:nvPr/>
        </p:nvSpPr>
        <p:spPr>
          <a:xfrm>
            <a:off x="4061324" y="-40992"/>
            <a:ext cx="70679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80BAB735-2A1B-BDB8-E3B5-223E935C7724}"/>
              </a:ext>
            </a:extLst>
          </p:cNvPr>
          <p:cNvSpPr txBox="1"/>
          <p:nvPr/>
        </p:nvSpPr>
        <p:spPr>
          <a:xfrm>
            <a:off x="2878600" y="5834956"/>
            <a:ext cx="10076787" cy="2099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 Chu vi của hình tròn là đ</a:t>
            </a:r>
            <a:r>
              <a:rPr lang="en-US" sz="4800" i="1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ộ</a:t>
            </a:r>
            <a:r>
              <a:rPr lang="en-US" sz="4800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dài</a:t>
            </a:r>
            <a:r>
              <a:rPr lang="en-US" sz="4800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của một đường tròn.</a:t>
            </a:r>
            <a:endParaRPr lang="en-US" sz="4800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20" name="Các bạn hãy thảo luậ.m4a">
            <a:hlinkClick r:id="" action="ppaction://media"/>
            <a:extLst>
              <a:ext uri="{FF2B5EF4-FFF2-40B4-BE49-F238E27FC236}">
                <a16:creationId xmlns:a16="http://schemas.microsoft.com/office/drawing/2014/main" id="{EDB600C4-E50C-7547-05A7-9141E97AA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23770" y="8433676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7" grpId="0" animBg="1"/>
      <p:bldP spid="17" grpId="1" animBg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16046" y="4961498"/>
            <a:ext cx="8300768" cy="8225307"/>
          </a:xfrm>
          <a:custGeom>
            <a:avLst/>
            <a:gdLst/>
            <a:ahLst/>
            <a:cxnLst/>
            <a:rect l="l" t="t" r="r" b="b"/>
            <a:pathLst>
              <a:path w="8300768" h="8225307">
                <a:moveTo>
                  <a:pt x="0" y="0"/>
                </a:moveTo>
                <a:lnTo>
                  <a:pt x="8300768" y="0"/>
                </a:lnTo>
                <a:lnTo>
                  <a:pt x="8300768" y="8225307"/>
                </a:lnTo>
                <a:lnTo>
                  <a:pt x="0" y="8225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5878" y="-3712718"/>
            <a:ext cx="6980931" cy="6917468"/>
          </a:xfrm>
          <a:custGeom>
            <a:avLst/>
            <a:gdLst/>
            <a:ahLst/>
            <a:cxnLst/>
            <a:rect l="l" t="t" r="r" b="b"/>
            <a:pathLst>
              <a:path w="6980931" h="6917468">
                <a:moveTo>
                  <a:pt x="0" y="0"/>
                </a:moveTo>
                <a:lnTo>
                  <a:pt x="6980931" y="0"/>
                </a:lnTo>
                <a:lnTo>
                  <a:pt x="6980931" y="6917468"/>
                </a:lnTo>
                <a:lnTo>
                  <a:pt x="0" y="6917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0665" y="8700616"/>
            <a:ext cx="19749331" cy="11382796"/>
          </a:xfrm>
          <a:custGeom>
            <a:avLst/>
            <a:gdLst/>
            <a:ahLst/>
            <a:cxnLst/>
            <a:rect l="l" t="t" r="r" b="b"/>
            <a:pathLst>
              <a:path w="19749331" h="11382796">
                <a:moveTo>
                  <a:pt x="0" y="0"/>
                </a:moveTo>
                <a:lnTo>
                  <a:pt x="19749330" y="0"/>
                </a:lnTo>
                <a:lnTo>
                  <a:pt x="19749330" y="11382796"/>
                </a:lnTo>
                <a:lnTo>
                  <a:pt x="0" y="11382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76561">
            <a:off x="-20877" y="7568433"/>
            <a:ext cx="2366594" cy="4226061"/>
          </a:xfrm>
          <a:custGeom>
            <a:avLst/>
            <a:gdLst/>
            <a:ahLst/>
            <a:cxnLst/>
            <a:rect l="l" t="t" r="r" b="b"/>
            <a:pathLst>
              <a:path w="2366594" h="4226061">
                <a:moveTo>
                  <a:pt x="0" y="0"/>
                </a:moveTo>
                <a:lnTo>
                  <a:pt x="2366594" y="0"/>
                </a:lnTo>
                <a:lnTo>
                  <a:pt x="2366594" y="4226061"/>
                </a:lnTo>
                <a:lnTo>
                  <a:pt x="0" y="4226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98287" y="7258204"/>
            <a:ext cx="3589713" cy="2884824"/>
          </a:xfrm>
          <a:custGeom>
            <a:avLst/>
            <a:gdLst/>
            <a:ahLst/>
            <a:cxnLst/>
            <a:rect l="l" t="t" r="r" b="b"/>
            <a:pathLst>
              <a:path w="3589713" h="2884824">
                <a:moveTo>
                  <a:pt x="0" y="0"/>
                </a:moveTo>
                <a:lnTo>
                  <a:pt x="3589713" y="0"/>
                </a:lnTo>
                <a:lnTo>
                  <a:pt x="3589713" y="2884824"/>
                </a:lnTo>
                <a:lnTo>
                  <a:pt x="0" y="2884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94729" y="4961498"/>
            <a:ext cx="1196828" cy="2735606"/>
          </a:xfrm>
          <a:custGeom>
            <a:avLst/>
            <a:gdLst/>
            <a:ahLst/>
            <a:cxnLst/>
            <a:rect l="l" t="t" r="r" b="b"/>
            <a:pathLst>
              <a:path w="1196828" h="2735606">
                <a:moveTo>
                  <a:pt x="0" y="0"/>
                </a:moveTo>
                <a:lnTo>
                  <a:pt x="1196828" y="0"/>
                </a:lnTo>
                <a:lnTo>
                  <a:pt x="1196828" y="2735606"/>
                </a:lnTo>
                <a:lnTo>
                  <a:pt x="0" y="2735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64978" y="824770"/>
            <a:ext cx="12358039" cy="211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5"/>
              </a:lnSpc>
            </a:pPr>
            <a:r>
              <a:rPr lang="en-US" sz="6600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600" dirty="0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6600" dirty="0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dirty="0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6600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600" dirty="0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600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600" dirty="0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</a:p>
          <a:p>
            <a:pPr algn="ctr">
              <a:lnSpc>
                <a:spcPts val="8585"/>
              </a:lnSpc>
            </a:pPr>
            <a:r>
              <a:rPr lang="en-US" sz="6600" u="sng" dirty="0" err="1">
                <a:solidFill>
                  <a:srgbClr val="2E2C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u="sng" dirty="0">
              <a:solidFill>
                <a:srgbClr val="2E2C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D592A-A524-BD80-5D35-D1060A288BE2}"/>
              </a:ext>
            </a:extLst>
          </p:cNvPr>
          <p:cNvSpPr txBox="1"/>
          <p:nvPr/>
        </p:nvSpPr>
        <p:spPr>
          <a:xfrm>
            <a:off x="4751796" y="3339246"/>
            <a:ext cx="8784401" cy="1233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903"/>
              </a:lnSpc>
            </a:pPr>
            <a:r>
              <a:rPr lang="en-US" sz="8000" dirty="0">
                <a:solidFill>
                  <a:srgbClr val="F03E32"/>
                </a:solidFill>
                <a:latin typeface="Britannic Bold" panose="020B0903060703020204" pitchFamily="34" charset="77"/>
              </a:rPr>
              <a:t>CHU VI HÌNH TRÒN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1F8C9BB1-479D-79D4-BF1C-B3279BDAA514}"/>
              </a:ext>
            </a:extLst>
          </p:cNvPr>
          <p:cNvSpPr/>
          <p:nvPr/>
        </p:nvSpPr>
        <p:spPr>
          <a:xfrm>
            <a:off x="-4531916" y="-3744290"/>
            <a:ext cx="6980931" cy="6917468"/>
          </a:xfrm>
          <a:custGeom>
            <a:avLst/>
            <a:gdLst/>
            <a:ahLst/>
            <a:cxnLst/>
            <a:rect l="l" t="t" r="r" b="b"/>
            <a:pathLst>
              <a:path w="6980931" h="6917468">
                <a:moveTo>
                  <a:pt x="0" y="0"/>
                </a:moveTo>
                <a:lnTo>
                  <a:pt x="6980931" y="0"/>
                </a:lnTo>
                <a:lnTo>
                  <a:pt x="6980931" y="6917468"/>
                </a:lnTo>
                <a:lnTo>
                  <a:pt x="0" y="6917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ordArt 81"/>
          <p:cNvSpPr>
            <a:spLocks noChangeArrowheads="1" noChangeShapeType="1" noTextEdit="1"/>
          </p:cNvSpPr>
          <p:nvPr/>
        </p:nvSpPr>
        <p:spPr bwMode="auto">
          <a:xfrm>
            <a:off x="5805237" y="1233488"/>
            <a:ext cx="58864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6173705" y="2112764"/>
            <a:ext cx="3171324" cy="3171324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6183230" y="2131814"/>
            <a:ext cx="3171324" cy="3171324"/>
          </a:xfrm>
          <a:prstGeom prst="ellipse">
            <a:avLst/>
          </a:prstGeom>
          <a:solidFill>
            <a:srgbClr val="FF0000"/>
          </a:solidFill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pic>
        <p:nvPicPr>
          <p:cNvPr id="22" name="Picture 258" descr="thuo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0904" y="6204716"/>
            <a:ext cx="12687300" cy="1509713"/>
          </a:xfrm>
          <a:prstGeom prst="rect">
            <a:avLst/>
          </a:prstGeom>
          <a:noFill/>
        </p:spPr>
      </p:pic>
      <p:sp>
        <p:nvSpPr>
          <p:cNvPr id="23" name="Line 259"/>
          <p:cNvSpPr>
            <a:spLocks noChangeShapeType="1"/>
          </p:cNvSpPr>
          <p:nvPr/>
        </p:nvSpPr>
        <p:spPr bwMode="auto">
          <a:xfrm>
            <a:off x="7801480" y="5140729"/>
            <a:ext cx="2" cy="16811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24" name="Text Box 260"/>
          <p:cNvSpPr txBox="1">
            <a:spLocks noChangeArrowheads="1"/>
          </p:cNvSpPr>
          <p:nvPr/>
        </p:nvSpPr>
        <p:spPr bwMode="auto">
          <a:xfrm>
            <a:off x="7493453" y="4371097"/>
            <a:ext cx="7469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charset="0"/>
              </a:rPr>
              <a:t>A</a:t>
            </a:r>
          </a:p>
        </p:txBody>
      </p:sp>
      <p:sp>
        <p:nvSpPr>
          <p:cNvPr id="25" name="Line 261"/>
          <p:cNvSpPr>
            <a:spLocks noChangeShapeType="1"/>
          </p:cNvSpPr>
          <p:nvPr/>
        </p:nvSpPr>
        <p:spPr bwMode="auto">
          <a:xfrm>
            <a:off x="6128579" y="3769199"/>
            <a:ext cx="1630788" cy="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26" name="Text Box 262"/>
          <p:cNvSpPr txBox="1">
            <a:spLocks noChangeArrowheads="1"/>
          </p:cNvSpPr>
          <p:nvPr/>
        </p:nvSpPr>
        <p:spPr bwMode="auto">
          <a:xfrm>
            <a:off x="6373064" y="3115471"/>
            <a:ext cx="14938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latin typeface="+mj-lt"/>
                <a:cs typeface="Times New Roman" pitchFamily="18" charset="0"/>
              </a:rPr>
              <a:t>5 cm</a:t>
            </a:r>
          </a:p>
        </p:txBody>
      </p:sp>
      <p:sp>
        <p:nvSpPr>
          <p:cNvPr id="27" name="Oval 264"/>
          <p:cNvSpPr>
            <a:spLocks noChangeArrowheads="1"/>
          </p:cNvSpPr>
          <p:nvPr/>
        </p:nvSpPr>
        <p:spPr bwMode="auto">
          <a:xfrm>
            <a:off x="7717144" y="3692915"/>
            <a:ext cx="108926" cy="10892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700"/>
          </a:p>
        </p:txBody>
      </p:sp>
      <p:sp>
        <p:nvSpPr>
          <p:cNvPr id="3" name="TextBox 2"/>
          <p:cNvSpPr txBox="1"/>
          <p:nvPr/>
        </p:nvSpPr>
        <p:spPr>
          <a:xfrm>
            <a:off x="10655252" y="2885980"/>
            <a:ext cx="725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/>
              <a:t>Hình</a:t>
            </a:r>
            <a:r>
              <a:rPr lang="en-GB" sz="5400" dirty="0"/>
              <a:t> </a:t>
            </a:r>
            <a:r>
              <a:rPr lang="en-GB" sz="5400" dirty="0" err="1"/>
              <a:t>tròn</a:t>
            </a:r>
            <a:r>
              <a:rPr lang="en-GB" sz="5400" dirty="0"/>
              <a:t> </a:t>
            </a:r>
            <a:r>
              <a:rPr lang="en-GB" sz="5400" dirty="0" err="1"/>
              <a:t>bán</a:t>
            </a:r>
            <a:r>
              <a:rPr lang="en-GB" sz="5400" dirty="0"/>
              <a:t> </a:t>
            </a:r>
            <a:r>
              <a:rPr lang="en-GB" sz="5400" dirty="0" err="1"/>
              <a:t>kính</a:t>
            </a:r>
            <a:r>
              <a:rPr lang="en-GB" sz="5400" dirty="0"/>
              <a:t> 5 cm.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638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4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640</Words>
  <Application>Microsoft Macintosh PowerPoint</Application>
  <PresentationFormat>Custom</PresentationFormat>
  <Paragraphs>133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Britannic Bold</vt:lpstr>
      <vt:lpstr>AkayaKanadaka</vt:lpstr>
      <vt:lpstr>Paytone One</vt:lpstr>
      <vt:lpstr>Arial</vt:lpstr>
      <vt:lpstr>Times New Roman</vt:lpstr>
      <vt:lpstr>Atkinson Hyperlegible</vt:lpstr>
      <vt:lpstr>American Typewriter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Mã GV: GV425</dc:title>
  <cp:lastModifiedBy>Microsoft Office User</cp:lastModifiedBy>
  <cp:revision>11</cp:revision>
  <dcterms:created xsi:type="dcterms:W3CDTF">2006-08-16T00:00:00Z</dcterms:created>
  <dcterms:modified xsi:type="dcterms:W3CDTF">2024-01-25T02:44:11Z</dcterms:modified>
  <dc:identifier>DAF6J7rsBMU</dc:identifier>
</cp:coreProperties>
</file>